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1" r:id="rId11"/>
    <p:sldId id="272" r:id="rId12"/>
    <p:sldId id="274" r:id="rId13"/>
    <p:sldId id="270" r:id="rId14"/>
    <p:sldId id="276" r:id="rId15"/>
    <p:sldId id="275" r:id="rId16"/>
    <p:sldId id="277" r:id="rId17"/>
    <p:sldId id="278" r:id="rId18"/>
    <p:sldId id="279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7" autoAdjust="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3694E-80B3-46C7-8FC1-859FE194D095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5A468-3FDA-4E45-AA01-43702877CE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54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5A468-3FDA-4E45-AA01-43702877CE5A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831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09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02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98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47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61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02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98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613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23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441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569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A6D09-2546-4516-9A3E-4F2326608167}" type="datetimeFigureOut">
              <a:rPr lang="el-GR" smtClean="0"/>
              <a:t>8/5/2018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90DA-DE05-4CEA-A0FF-5D44F9C612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73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Κυκλοδεξτρίνες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4572" y="3923931"/>
            <a:ext cx="6746544" cy="47353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Χημεία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Μακροκυκλικών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Ενώσεων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Καθηγητής: Αθανάσιος 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Κουτσολέλος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Μιχαέλα Καμαράτου </a:t>
            </a:r>
          </a:p>
          <a:p>
            <a:pPr marL="0" indent="0"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Α.Μ.:984</a:t>
            </a:r>
          </a:p>
          <a:p>
            <a:pPr marL="0" indent="0" algn="ctr">
              <a:buNone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10.05.2018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52030"/>
            <a:ext cx="7042506" cy="394380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7125" y="227806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78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Σχηματισμός Συμπλόκων Εγκλεισμού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325563"/>
            <a:ext cx="10358651" cy="34238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dirty="0" smtClean="0"/>
              <a:t>Εγκλωβισμός στο εσωτερικό των </a:t>
            </a:r>
            <a:r>
              <a:rPr lang="en-US" sz="2000" dirty="0" smtClean="0"/>
              <a:t>cd</a:t>
            </a:r>
            <a:r>
              <a:rPr lang="el-GR" sz="2000" dirty="0" smtClean="0"/>
              <a:t>  υδρόφοβα τμήματα μορίων !</a:t>
            </a:r>
          </a:p>
          <a:p>
            <a:endParaRPr lang="el-GR" sz="2000" dirty="0" smtClean="0"/>
          </a:p>
          <a:p>
            <a:r>
              <a:rPr lang="el-GR" sz="2000" dirty="0" smtClean="0"/>
              <a:t>Η σταθερότητα του συμπλόκου εξαρτάται από :</a:t>
            </a:r>
          </a:p>
          <a:p>
            <a:pPr marL="0" indent="0">
              <a:buNone/>
            </a:pPr>
            <a:r>
              <a:rPr lang="el-GR" sz="2000" dirty="0" smtClean="0"/>
              <a:t>1. </a:t>
            </a:r>
            <a:r>
              <a:rPr lang="el-GR" sz="2000" dirty="0" err="1" smtClean="0"/>
              <a:t>Van</a:t>
            </a:r>
            <a:r>
              <a:rPr lang="el-GR" sz="2000" dirty="0" smtClean="0"/>
              <a:t> </a:t>
            </a:r>
            <a:r>
              <a:rPr lang="el-GR" sz="2000" dirty="0" err="1" smtClean="0"/>
              <a:t>der</a:t>
            </a:r>
            <a:r>
              <a:rPr lang="el-GR" sz="2000" dirty="0" smtClean="0"/>
              <a:t> </a:t>
            </a:r>
            <a:r>
              <a:rPr lang="el-GR" sz="2000" dirty="0" err="1" smtClean="0"/>
              <a:t>Waals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2. Υδρόφοβες αλληλεπιδράσεις</a:t>
            </a:r>
          </a:p>
          <a:p>
            <a:pPr marL="0" indent="0">
              <a:buNone/>
            </a:pPr>
            <a:r>
              <a:rPr lang="el-GR" sz="2000" dirty="0" smtClean="0"/>
              <a:t>3. Δεσμοί υδρογόνου </a:t>
            </a:r>
          </a:p>
          <a:p>
            <a:pPr marL="0" indent="0">
              <a:buNone/>
            </a:pPr>
            <a:r>
              <a:rPr lang="el-GR" sz="2000" dirty="0" smtClean="0"/>
              <a:t>4. Ηλεκτροστατικές αλληλεπιδράσεις</a:t>
            </a:r>
          </a:p>
          <a:p>
            <a:pPr marL="0" indent="0">
              <a:buNone/>
            </a:pPr>
            <a:r>
              <a:rPr lang="el-GR" sz="2000" dirty="0" smtClean="0"/>
              <a:t>5. ‘‘Απομάκρυνση των μορίων νερού από την υδρόφοβη κοιλότητα’’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579" y="4421875"/>
            <a:ext cx="6312839" cy="2436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91512" y="2632418"/>
            <a:ext cx="27120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5"/>
                </a:solidFill>
              </a:rPr>
              <a:t>Προσοχή!</a:t>
            </a:r>
          </a:p>
          <a:p>
            <a:pPr algn="ctr"/>
            <a:r>
              <a:rPr lang="el-GR" sz="2000" dirty="0" smtClean="0">
                <a:solidFill>
                  <a:schemeClr val="accent5"/>
                </a:solidFill>
              </a:rPr>
              <a:t>Δεν Σχηματίζονται</a:t>
            </a:r>
          </a:p>
          <a:p>
            <a:pPr algn="ctr"/>
            <a:r>
              <a:rPr lang="el-GR" sz="2000" dirty="0" smtClean="0">
                <a:solidFill>
                  <a:schemeClr val="accent5"/>
                </a:solidFill>
              </a:rPr>
              <a:t> Ομοιοπολικοί </a:t>
            </a:r>
            <a:r>
              <a:rPr lang="el-GR" sz="2000" dirty="0">
                <a:solidFill>
                  <a:schemeClr val="accent5"/>
                </a:solidFill>
              </a:rPr>
              <a:t>Δ</a:t>
            </a:r>
            <a:r>
              <a:rPr lang="el-GR" sz="2000" dirty="0" smtClean="0">
                <a:solidFill>
                  <a:schemeClr val="accent5"/>
                </a:solidFill>
              </a:rPr>
              <a:t>εσμοί!!!</a:t>
            </a:r>
            <a:endParaRPr lang="el-GR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69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/>
              <a:t>Σχηματισμός Συμπλόκων Εγκλεισμού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9124"/>
            <a:ext cx="5139519" cy="19925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u="sng" dirty="0" err="1"/>
              <a:t>Σ</a:t>
            </a:r>
            <a:r>
              <a:rPr lang="el-GR" sz="2000" u="sng" dirty="0" err="1" smtClean="0"/>
              <a:t>τοιχειομετρική</a:t>
            </a:r>
            <a:r>
              <a:rPr lang="el-GR" sz="2000" u="sng" dirty="0" smtClean="0"/>
              <a:t> αναλογία φαρμάκου : </a:t>
            </a:r>
            <a:r>
              <a:rPr lang="en-US" sz="2000" u="sng" dirty="0" smtClean="0"/>
              <a:t>cd</a:t>
            </a:r>
            <a:r>
              <a:rPr lang="el-GR" sz="2000" u="sng" dirty="0" smtClean="0"/>
              <a:t> </a:t>
            </a:r>
            <a:endParaRPr lang="en-US" sz="2000" u="sng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2</a:t>
            </a:r>
            <a:r>
              <a:rPr lang="el-GR" sz="2000" dirty="0" smtClean="0"/>
              <a:t>:1</a:t>
            </a:r>
            <a:r>
              <a:rPr lang="en-US" sz="2000" dirty="0" smtClean="0"/>
              <a:t>                                  </a:t>
            </a:r>
            <a:r>
              <a:rPr lang="el-GR" sz="2000" dirty="0" smtClean="0"/>
              <a:t>1:2</a:t>
            </a:r>
            <a:r>
              <a:rPr lang="en-US" sz="2000" dirty="0" smtClean="0"/>
              <a:t>                                      </a:t>
            </a:r>
            <a:r>
              <a:rPr lang="en-US" sz="2000" dirty="0"/>
              <a:t>1</a:t>
            </a:r>
            <a:r>
              <a:rPr lang="el-GR" sz="2000" dirty="0" smtClean="0"/>
              <a:t>:1</a:t>
            </a:r>
            <a:endParaRPr lang="el-GR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49598" y="2081280"/>
            <a:ext cx="518615" cy="4230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07958" y="2053985"/>
            <a:ext cx="0" cy="4503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02117" y="2067632"/>
            <a:ext cx="423081" cy="4230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087235" y="2726896"/>
            <a:ext cx="641445" cy="395785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35" b="13571"/>
          <a:stretch/>
        </p:blipFill>
        <p:spPr>
          <a:xfrm>
            <a:off x="2469103" y="4280017"/>
            <a:ext cx="3289110" cy="25334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516" y="3887354"/>
            <a:ext cx="3276284" cy="292614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056456" y="1616730"/>
            <a:ext cx="51355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u="sng" dirty="0" smtClean="0"/>
              <a:t>Παρασκευή των συμπλόκων μέσω</a:t>
            </a:r>
            <a:r>
              <a:rPr lang="el-GR" sz="2000" dirty="0" smtClean="0"/>
              <a:t>:</a:t>
            </a:r>
          </a:p>
          <a:p>
            <a:pPr algn="ctr"/>
            <a:endParaRPr lang="en-US" sz="2000" dirty="0" smtClean="0"/>
          </a:p>
          <a:p>
            <a:pPr algn="ctr"/>
            <a:r>
              <a:rPr lang="el-GR" sz="2000" dirty="0" err="1" smtClean="0"/>
              <a:t>Συγκαθίζησης</a:t>
            </a:r>
            <a:r>
              <a:rPr lang="el-GR" sz="2000" dirty="0" smtClean="0"/>
              <a:t> </a:t>
            </a:r>
            <a:endParaRPr lang="el-GR" sz="2000" dirty="0"/>
          </a:p>
          <a:p>
            <a:pPr algn="ctr"/>
            <a:r>
              <a:rPr lang="el-GR" sz="2000" dirty="0"/>
              <a:t> </a:t>
            </a:r>
            <a:r>
              <a:rPr lang="el-GR" sz="2000" dirty="0" err="1" smtClean="0"/>
              <a:t>Λειοτρίβησης</a:t>
            </a:r>
            <a:endParaRPr lang="el-GR" sz="2000" dirty="0"/>
          </a:p>
          <a:p>
            <a:pPr algn="ctr"/>
            <a:r>
              <a:rPr lang="el-GR" sz="2000" dirty="0" err="1" smtClean="0"/>
              <a:t>Λυοφιλοποίησης</a:t>
            </a:r>
            <a:r>
              <a:rPr lang="el-GR" sz="2000" dirty="0" smtClean="0"/>
              <a:t> </a:t>
            </a:r>
            <a:endParaRPr lang="el-GR" sz="2000" dirty="0"/>
          </a:p>
          <a:p>
            <a:pPr algn="ctr"/>
            <a:r>
              <a:rPr lang="el-GR" sz="2000" dirty="0" smtClean="0"/>
              <a:t>Ξήρανσης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3911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96" y="665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Μελέτη και Χαρακτηρισμός των Συμπλόκων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6" y="1392071"/>
            <a:ext cx="5404513" cy="5322628"/>
          </a:xfrm>
        </p:spPr>
        <p:txBody>
          <a:bodyPr/>
          <a:lstStyle/>
          <a:p>
            <a:r>
              <a:rPr lang="el-GR" sz="2000" dirty="0" err="1"/>
              <a:t>Φ</a:t>
            </a:r>
            <a:r>
              <a:rPr lang="el-GR" sz="2000" dirty="0" err="1" smtClean="0"/>
              <a:t>ασματοφωτομετρία</a:t>
            </a:r>
            <a:r>
              <a:rPr lang="el-GR" sz="2000" dirty="0" smtClean="0"/>
              <a:t> UV-Vis</a:t>
            </a:r>
          </a:p>
          <a:p>
            <a:r>
              <a:rPr lang="el-GR" sz="2000" dirty="0" err="1" smtClean="0"/>
              <a:t>Φθορισμομετρία</a:t>
            </a:r>
            <a:endParaRPr lang="el-GR" sz="2000" dirty="0"/>
          </a:p>
          <a:p>
            <a:r>
              <a:rPr lang="el-GR" sz="2000" dirty="0" err="1" smtClean="0"/>
              <a:t>Φασματομετρία</a:t>
            </a:r>
            <a:r>
              <a:rPr lang="el-GR" sz="2000" dirty="0" smtClean="0"/>
              <a:t> μαζών</a:t>
            </a:r>
          </a:p>
          <a:p>
            <a:r>
              <a:rPr lang="el-GR" sz="2000" dirty="0"/>
              <a:t>Φ</a:t>
            </a:r>
            <a:r>
              <a:rPr lang="el-GR" sz="2000" dirty="0" smtClean="0"/>
              <a:t>ασματοσκοπία μαγνητικού πυρηνικού συντονισμού</a:t>
            </a:r>
          </a:p>
          <a:p>
            <a:r>
              <a:rPr lang="el-GR" sz="2000" dirty="0" smtClean="0"/>
              <a:t>Περίθλαση ακτίνων Χ</a:t>
            </a:r>
          </a:p>
          <a:p>
            <a:r>
              <a:rPr lang="el-GR" sz="2000" dirty="0"/>
              <a:t>Η</a:t>
            </a:r>
            <a:r>
              <a:rPr lang="el-GR" sz="2000" dirty="0" smtClean="0"/>
              <a:t>λεκτρονική μικροσκοπία σάρωσης</a:t>
            </a:r>
          </a:p>
          <a:p>
            <a:endParaRPr lang="el-GR" sz="2000" dirty="0"/>
          </a:p>
          <a:p>
            <a:endParaRPr lang="el-GR" sz="2000" dirty="0" smtClean="0"/>
          </a:p>
          <a:p>
            <a:pPr marL="0" indent="0" algn="ctr">
              <a:buNone/>
            </a:pPr>
            <a:r>
              <a:rPr lang="el-GR" sz="2000" dirty="0"/>
              <a:t>Π</a:t>
            </a:r>
            <a:r>
              <a:rPr lang="el-GR" sz="2000" dirty="0" smtClean="0"/>
              <a:t>ροσδιορισμός  στοιχειομετρίας και </a:t>
            </a:r>
          </a:p>
          <a:p>
            <a:pPr marL="0" indent="0" algn="ctr">
              <a:buNone/>
            </a:pPr>
            <a:r>
              <a:rPr lang="el-GR" sz="2000" dirty="0" err="1"/>
              <a:t>σ</a:t>
            </a:r>
            <a:r>
              <a:rPr lang="el-GR" sz="2000" dirty="0" err="1" smtClean="0"/>
              <a:t>ταθεράς</a:t>
            </a:r>
            <a:r>
              <a:rPr lang="el-GR" sz="2000" dirty="0" smtClean="0"/>
              <a:t> Κ μέσω του </a:t>
            </a:r>
            <a:r>
              <a:rPr lang="el-GR" sz="2000" dirty="0" smtClean="0"/>
              <a:t>ΔΑ.</a:t>
            </a:r>
            <a:endParaRPr lang="el-GR" sz="2000" dirty="0" smtClean="0"/>
          </a:p>
          <a:p>
            <a:pPr marL="0" indent="0" algn="ctr">
              <a:buNone/>
            </a:pPr>
            <a:endParaRPr lang="el-GR" sz="2000" dirty="0"/>
          </a:p>
          <a:p>
            <a:pPr marL="0" indent="0" algn="ctr">
              <a:buNone/>
            </a:pPr>
            <a:r>
              <a:rPr lang="el-GR" sz="2000" dirty="0" smtClean="0"/>
              <a:t>Οι </a:t>
            </a:r>
            <a:r>
              <a:rPr lang="en-US" sz="2000" dirty="0" smtClean="0"/>
              <a:t>cd </a:t>
            </a:r>
            <a:r>
              <a:rPr lang="el-GR" sz="2000" dirty="0" smtClean="0"/>
              <a:t>δεν απορροφούν στο </a:t>
            </a:r>
            <a:r>
              <a:rPr lang="en-US" sz="2000" dirty="0" smtClean="0"/>
              <a:t>UV-Vis!!!</a:t>
            </a:r>
            <a:endParaRPr lang="el-GR" sz="2000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2" r="1087" b="1763"/>
          <a:stretch/>
        </p:blipFill>
        <p:spPr>
          <a:xfrm>
            <a:off x="5136108" y="1746913"/>
            <a:ext cx="7037696" cy="511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7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Παράγωγα Τροποποίησης των </a:t>
            </a:r>
            <a:r>
              <a:rPr lang="en-US" sz="4000" dirty="0" err="1" smtClean="0"/>
              <a:t>C</a:t>
            </a:r>
            <a:r>
              <a:rPr lang="en-US" sz="4000" dirty="0" err="1"/>
              <a:t>d</a:t>
            </a:r>
            <a:r>
              <a:rPr lang="en-US" sz="4000" dirty="0" err="1" smtClean="0"/>
              <a:t>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 smtClean="0"/>
              <a:t>Οι </a:t>
            </a:r>
            <a:r>
              <a:rPr lang="en-US" sz="2000" dirty="0" err="1"/>
              <a:t>c</a:t>
            </a:r>
            <a:r>
              <a:rPr lang="el-GR" sz="2000" dirty="0" err="1" smtClean="0"/>
              <a:t>ds</a:t>
            </a:r>
            <a:r>
              <a:rPr lang="el-GR" sz="2000" dirty="0" smtClean="0"/>
              <a:t> μπορούν να συνδεθούν ομοιοπολικά ή μη ομοιοπολικά με άλλες </a:t>
            </a:r>
            <a:r>
              <a:rPr lang="en-US" sz="2000" dirty="0"/>
              <a:t>c</a:t>
            </a:r>
            <a:r>
              <a:rPr lang="en-US" sz="2000" dirty="0" smtClean="0"/>
              <a:t>d</a:t>
            </a:r>
            <a:r>
              <a:rPr lang="el-GR" sz="2000" dirty="0" smtClean="0"/>
              <a:t> ή άλλα μόρια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r>
              <a:rPr lang="el-GR" sz="2000" dirty="0" smtClean="0"/>
              <a:t>Κατασκευή </a:t>
            </a:r>
            <a:r>
              <a:rPr lang="el-GR" sz="2000" dirty="0" err="1" smtClean="0"/>
              <a:t>υπερμοριακών</a:t>
            </a:r>
            <a:r>
              <a:rPr lang="el-GR" sz="2000" dirty="0" smtClean="0"/>
              <a:t> συμπλόκων.</a:t>
            </a:r>
          </a:p>
          <a:p>
            <a:r>
              <a:rPr lang="el-GR" sz="2000" dirty="0" smtClean="0"/>
              <a:t>Όλες οι παράγωγες ιδιότητες διαφέρουν από εκείνες των μητρικών </a:t>
            </a:r>
            <a:r>
              <a:rPr lang="el-GR" sz="2000" dirty="0" err="1" smtClean="0"/>
              <a:t>κυκλοδεξτρινών</a:t>
            </a:r>
            <a:r>
              <a:rPr lang="el-GR" sz="2000" dirty="0" smtClean="0"/>
              <a:t> τους.</a:t>
            </a:r>
          </a:p>
          <a:p>
            <a:pPr marL="0" indent="0" algn="ctr">
              <a:buNone/>
            </a:pPr>
            <a:endParaRPr lang="el-GR" sz="2000" dirty="0"/>
          </a:p>
          <a:p>
            <a:pPr marL="0" indent="0" algn="ctr">
              <a:buNone/>
            </a:pPr>
            <a:r>
              <a:rPr lang="el-GR" sz="2000" u="sng" dirty="0" smtClean="0"/>
              <a:t>Ανάλογα με τον </a:t>
            </a:r>
            <a:r>
              <a:rPr lang="el-GR" sz="2000" u="sng" dirty="0" err="1" smtClean="0"/>
              <a:t>υποκαταστάτη</a:t>
            </a:r>
            <a:r>
              <a:rPr lang="el-GR" sz="2000" u="sng" dirty="0" smtClean="0"/>
              <a:t>:</a:t>
            </a:r>
          </a:p>
          <a:p>
            <a:pPr marL="0" indent="0" algn="ctr">
              <a:buNone/>
            </a:pPr>
            <a:endParaRPr lang="el-GR" sz="2000" dirty="0" smtClean="0"/>
          </a:p>
          <a:p>
            <a:r>
              <a:rPr lang="el-GR" sz="2000" dirty="0" smtClean="0"/>
              <a:t>Μεταβολή  υδροφοβικών – υδρόφιλων δυνάμεων</a:t>
            </a:r>
          </a:p>
          <a:p>
            <a:r>
              <a:rPr lang="el-GR" sz="2000" dirty="0" smtClean="0"/>
              <a:t>Βελτίωση διαλυτότητας</a:t>
            </a:r>
          </a:p>
          <a:p>
            <a:r>
              <a:rPr lang="el-GR" sz="2000" dirty="0"/>
              <a:t>Σ</a:t>
            </a:r>
            <a:r>
              <a:rPr lang="el-GR" sz="2000" dirty="0" smtClean="0"/>
              <a:t>ταθερότητα έναντι φωτός ή οξυγόνου</a:t>
            </a:r>
          </a:p>
          <a:p>
            <a:r>
              <a:rPr lang="el-GR" sz="2000" dirty="0"/>
              <a:t>Έ</a:t>
            </a:r>
            <a:r>
              <a:rPr lang="el-GR" sz="2000" dirty="0" smtClean="0"/>
              <a:t>λεγχος της χημικής δραστικότητας των μορίων ‘‘επισκεπτών’’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5353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Μοριακό </a:t>
            </a:r>
            <a:r>
              <a:rPr lang="el-GR" sz="4000" dirty="0"/>
              <a:t>Π</a:t>
            </a:r>
            <a:r>
              <a:rPr lang="el-GR" sz="4000" dirty="0" smtClean="0"/>
              <a:t>εριδέραιο </a:t>
            </a:r>
            <a:endParaRPr lang="el-GR" sz="4000" dirty="0"/>
          </a:p>
        </p:txBody>
      </p:sp>
      <p:pic>
        <p:nvPicPr>
          <p:cNvPr id="4" name="4 - Εικόνα" descr="cds pic 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993" y="1325563"/>
            <a:ext cx="8147713" cy="140761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10403" y="2651126"/>
            <a:ext cx="10515600" cy="3239189"/>
          </a:xfrm>
        </p:spPr>
        <p:txBody>
          <a:bodyPr>
            <a:normAutofit/>
          </a:bodyPr>
          <a:lstStyle/>
          <a:p>
            <a:r>
              <a:rPr lang="el-GR" sz="2000" dirty="0" smtClean="0">
                <a:cs typeface="Arial" panose="020B0604020202020204" pitchFamily="34" charset="0"/>
              </a:rPr>
              <a:t>Δομή </a:t>
            </a:r>
            <a:r>
              <a:rPr lang="el-GR" sz="2000" dirty="0" err="1" smtClean="0">
                <a:cs typeface="Arial" panose="020B0604020202020204" pitchFamily="34" charset="0"/>
              </a:rPr>
              <a:t>πολυροταξανίου</a:t>
            </a:r>
            <a:r>
              <a:rPr lang="el-GR" sz="2000" dirty="0">
                <a:cs typeface="Arial" panose="020B0604020202020204" pitchFamily="34" charset="0"/>
              </a:rPr>
              <a:t>.</a:t>
            </a:r>
            <a:endParaRPr lang="el-GR" sz="2000" dirty="0" smtClean="0">
              <a:cs typeface="Arial" panose="020B0604020202020204" pitchFamily="34" charset="0"/>
            </a:endParaRPr>
          </a:p>
          <a:p>
            <a:pPr marL="285750" indent="-285750"/>
            <a:r>
              <a:rPr lang="el-GR" sz="2000" dirty="0" smtClean="0">
                <a:cs typeface="Arial" panose="020B0604020202020204" pitchFamily="34" charset="0"/>
              </a:rPr>
              <a:t>Μόρια </a:t>
            </a:r>
            <a:r>
              <a:rPr lang="en-US" sz="2000" dirty="0" err="1" smtClean="0">
                <a:cs typeface="Arial" panose="020B0604020202020204" pitchFamily="34" charset="0"/>
              </a:rPr>
              <a:t>cds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διαπερνιούνται από μια αλυσίδα </a:t>
            </a:r>
            <a:r>
              <a:rPr lang="el-GR" sz="2000" dirty="0" err="1" smtClean="0">
                <a:cs typeface="Arial" panose="020B0604020202020204" pitchFamily="34" charset="0"/>
              </a:rPr>
              <a:t>πολυαιθυλενογλυκόλης</a:t>
            </a:r>
            <a:r>
              <a:rPr lang="el-GR" sz="2000" dirty="0" smtClean="0">
                <a:cs typeface="Arial" panose="020B0604020202020204" pitchFamily="34" charset="0"/>
              </a:rPr>
              <a:t> (</a:t>
            </a:r>
            <a:r>
              <a:rPr lang="en-US" sz="2000" dirty="0" smtClean="0">
                <a:cs typeface="Arial" panose="020B0604020202020204" pitchFamily="34" charset="0"/>
              </a:rPr>
              <a:t>PEG).</a:t>
            </a:r>
            <a:endParaRPr lang="el-GR" sz="2000" dirty="0" smtClean="0">
              <a:cs typeface="Arial" panose="020B0604020202020204" pitchFamily="34" charset="0"/>
            </a:endParaRPr>
          </a:p>
          <a:p>
            <a:pPr marL="285750" indent="-285750"/>
            <a:r>
              <a:rPr lang="el-GR" sz="2000" dirty="0" smtClean="0">
                <a:cs typeface="Arial" panose="020B0604020202020204" pitchFamily="34" charset="0"/>
              </a:rPr>
              <a:t>Η είσοδος της αλυσίδας μέσα από τις </a:t>
            </a:r>
            <a:r>
              <a:rPr lang="en-US" sz="2000" dirty="0" err="1" smtClean="0">
                <a:cs typeface="Arial" panose="020B0604020202020204" pitchFamily="34" charset="0"/>
              </a:rPr>
              <a:t>cds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επιτυγχάνεται μέσω των ελκτικών αλληλεπιδράσεων (</a:t>
            </a:r>
            <a:r>
              <a:rPr lang="en-US" sz="2000" dirty="0" smtClean="0">
                <a:cs typeface="Arial" panose="020B0604020202020204" pitchFamily="34" charset="0"/>
              </a:rPr>
              <a:t>PEG-cd),</a:t>
            </a:r>
            <a:r>
              <a:rPr lang="el-GR" sz="2000" dirty="0" smtClean="0">
                <a:cs typeface="Arial" panose="020B0604020202020204" pitchFamily="34" charset="0"/>
              </a:rPr>
              <a:t> π.χ. </a:t>
            </a:r>
            <a:r>
              <a:rPr lang="en-US" sz="2000" dirty="0" smtClean="0">
                <a:cs typeface="Arial" panose="020B0604020202020204" pitchFamily="34" charset="0"/>
              </a:rPr>
              <a:t>van der Waals</a:t>
            </a:r>
            <a:r>
              <a:rPr lang="el-GR" sz="2000" dirty="0" smtClean="0">
                <a:cs typeface="Arial" panose="020B0604020202020204" pitchFamily="34" charset="0"/>
              </a:rPr>
              <a:t>.</a:t>
            </a:r>
          </a:p>
          <a:p>
            <a:pPr marL="285750" indent="-285750"/>
            <a:r>
              <a:rPr lang="el-GR" sz="2000" dirty="0" smtClean="0">
                <a:cs typeface="Arial" panose="020B0604020202020204" pitchFamily="34" charset="0"/>
              </a:rPr>
              <a:t>Ύπαρξη αλληλεπιδράσεων μεταξύ των γειτονικών </a:t>
            </a:r>
            <a:r>
              <a:rPr lang="en-US" sz="2000" dirty="0" err="1" smtClean="0">
                <a:cs typeface="Arial" panose="020B0604020202020204" pitchFamily="34" charset="0"/>
              </a:rPr>
              <a:t>cds</a:t>
            </a:r>
            <a:r>
              <a:rPr lang="en-US" sz="2000" dirty="0" smtClean="0">
                <a:cs typeface="Arial" panose="020B0604020202020204" pitchFamily="34" charset="0"/>
              </a:rPr>
              <a:t>.</a:t>
            </a:r>
          </a:p>
          <a:p>
            <a:pPr marL="285750" indent="-285750"/>
            <a:r>
              <a:rPr lang="en-US" sz="2000" dirty="0">
                <a:cs typeface="Arial" panose="020B0604020202020204" pitchFamily="34" charset="0"/>
              </a:rPr>
              <a:t>A</a:t>
            </a:r>
            <a:r>
              <a:rPr lang="el-GR" sz="2000" dirty="0" err="1" smtClean="0">
                <a:cs typeface="Arial" panose="020B0604020202020204" pitchFamily="34" charset="0"/>
              </a:rPr>
              <a:t>διάλυτα</a:t>
            </a:r>
            <a:r>
              <a:rPr lang="el-GR" sz="2000" dirty="0" smtClean="0">
                <a:cs typeface="Arial" panose="020B0604020202020204" pitchFamily="34" charset="0"/>
              </a:rPr>
              <a:t> στο νερό</a:t>
            </a:r>
            <a:r>
              <a:rPr lang="en-US" sz="2000" dirty="0" smtClean="0">
                <a:cs typeface="Arial" panose="020B0604020202020204" pitchFamily="34" charset="0"/>
              </a:rPr>
              <a:t>.</a:t>
            </a:r>
            <a:endParaRPr lang="en-US" sz="2000" dirty="0">
              <a:cs typeface="Arial" panose="020B0604020202020204" pitchFamily="34" charset="0"/>
            </a:endParaRPr>
          </a:p>
          <a:p>
            <a:pPr marL="285750" indent="-285750"/>
            <a:r>
              <a:rPr lang="el-GR" sz="2000" dirty="0" smtClean="0">
                <a:cs typeface="Arial" panose="020B0604020202020204" pitchFamily="34" charset="0"/>
              </a:rPr>
              <a:t>Διαλυτά σε </a:t>
            </a:r>
            <a:r>
              <a:rPr lang="en-US" sz="2000" dirty="0" smtClean="0">
                <a:cs typeface="Arial" panose="020B0604020202020204" pitchFamily="34" charset="0"/>
              </a:rPr>
              <a:t>NaOH </a:t>
            </a:r>
            <a:r>
              <a:rPr lang="el-GR" sz="2000" dirty="0" smtClean="0">
                <a:cs typeface="Arial" panose="020B0604020202020204" pitchFamily="34" charset="0"/>
              </a:rPr>
              <a:t>0.1Μ.</a:t>
            </a:r>
          </a:p>
          <a:p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500379"/>
            <a:ext cx="6551329" cy="230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3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000" dirty="0"/>
              <a:t>Ε</a:t>
            </a:r>
            <a:r>
              <a:rPr lang="el-GR" sz="4000" dirty="0" smtClean="0"/>
              <a:t>φαρμογές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3" y="1419367"/>
            <a:ext cx="11000095" cy="5254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 smtClean="0"/>
              <a:t>       </a:t>
            </a:r>
            <a:r>
              <a:rPr lang="el-GR" sz="2200" dirty="0" smtClean="0"/>
              <a:t>Το β-</a:t>
            </a:r>
            <a:r>
              <a:rPr lang="el-GR" sz="2200" dirty="0" err="1" smtClean="0"/>
              <a:t>cd</a:t>
            </a:r>
            <a:r>
              <a:rPr lang="el-GR" sz="2200" dirty="0" smtClean="0"/>
              <a:t> είναι το πιο προσιτό</a:t>
            </a:r>
            <a:r>
              <a:rPr lang="el-GR" sz="2200" dirty="0"/>
              <a:t> </a:t>
            </a:r>
            <a:r>
              <a:rPr lang="el-GR" sz="2200" dirty="0" smtClean="0"/>
              <a:t>και χαμηλότερο σε κόστος!</a:t>
            </a:r>
          </a:p>
          <a:p>
            <a:pPr marL="0" indent="0" algn="ctr">
              <a:buNone/>
            </a:pPr>
            <a:endParaRPr lang="el-GR" sz="2200" dirty="0" smtClean="0"/>
          </a:p>
          <a:p>
            <a:r>
              <a:rPr lang="el-GR" sz="2200" dirty="0" err="1" smtClean="0"/>
              <a:t>Διαλυτοποίηση</a:t>
            </a:r>
            <a:r>
              <a:rPr lang="el-GR" sz="2200" dirty="0" smtClean="0"/>
              <a:t> μη πολικών </a:t>
            </a:r>
            <a:r>
              <a:rPr lang="el-GR" sz="2200" dirty="0" smtClean="0"/>
              <a:t>ενώσεων</a:t>
            </a:r>
            <a:r>
              <a:rPr lang="en-US" sz="2200" dirty="0" smtClean="0"/>
              <a:t>: </a:t>
            </a:r>
            <a:r>
              <a:rPr lang="el-GR" sz="2200" dirty="0" smtClean="0"/>
              <a:t>λιπαρά </a:t>
            </a:r>
            <a:r>
              <a:rPr lang="el-GR" sz="2200" dirty="0" smtClean="0"/>
              <a:t>οξέα, λιπίδια και  </a:t>
            </a:r>
            <a:r>
              <a:rPr lang="el-GR" sz="2200" dirty="0" smtClean="0"/>
              <a:t>χοληστερόλη.</a:t>
            </a:r>
            <a:endParaRPr lang="el-GR" sz="2200" dirty="0" smtClean="0"/>
          </a:p>
          <a:p>
            <a:r>
              <a:rPr lang="el-GR" sz="2200" dirty="0" smtClean="0"/>
              <a:t>Βιομηχανία τροφίμων: προϊόντα χωρίς χοληστερόλη, κάλυψη δυσάρεστων οσμών.</a:t>
            </a:r>
          </a:p>
          <a:p>
            <a:r>
              <a:rPr lang="el-GR" sz="2200" dirty="0"/>
              <a:t>Φ</a:t>
            </a:r>
            <a:r>
              <a:rPr lang="el-GR" sz="2200" dirty="0" smtClean="0"/>
              <a:t>αρμακευτικές εφαρμογές: απελευθέρωση φαρμάκου, ελάττωση παρενεργειών.</a:t>
            </a:r>
          </a:p>
          <a:p>
            <a:r>
              <a:rPr lang="el-GR" sz="2200" dirty="0"/>
              <a:t>Ε</a:t>
            </a:r>
            <a:r>
              <a:rPr lang="el-GR" sz="2200" dirty="0" smtClean="0"/>
              <a:t>πιλεκτική καταβύθιση </a:t>
            </a:r>
            <a:r>
              <a:rPr lang="el-GR" sz="2200" dirty="0" err="1" smtClean="0"/>
              <a:t>εναντιομερών</a:t>
            </a:r>
            <a:r>
              <a:rPr lang="el-GR" sz="2200" dirty="0"/>
              <a:t> </a:t>
            </a:r>
            <a:r>
              <a:rPr lang="el-GR" sz="2200" dirty="0" smtClean="0"/>
              <a:t>και ισομερών.</a:t>
            </a:r>
          </a:p>
          <a:p>
            <a:r>
              <a:rPr lang="el-GR" sz="2200" dirty="0"/>
              <a:t>Χ</a:t>
            </a:r>
            <a:r>
              <a:rPr lang="el-GR" sz="2200" dirty="0" smtClean="0"/>
              <a:t>ρήσιμος μοριακός </a:t>
            </a:r>
            <a:r>
              <a:rPr lang="el-GR" sz="2200" dirty="0" err="1" smtClean="0"/>
              <a:t>χηλικός</a:t>
            </a:r>
            <a:r>
              <a:rPr lang="el-GR" sz="2200" dirty="0" smtClean="0"/>
              <a:t> παράγοντας.</a:t>
            </a:r>
          </a:p>
          <a:p>
            <a:r>
              <a:rPr lang="el-GR" sz="2200" dirty="0"/>
              <a:t>Π</a:t>
            </a:r>
            <a:r>
              <a:rPr lang="el-GR" sz="2200" dirty="0" smtClean="0"/>
              <a:t>ροστασία του περιβάλλοντος:</a:t>
            </a:r>
          </a:p>
          <a:p>
            <a:pPr marL="0" indent="0">
              <a:buNone/>
            </a:pPr>
            <a:r>
              <a:rPr lang="el-GR" sz="2200" dirty="0" smtClean="0"/>
              <a:t>       -προσρόφηση τοξικών ενώσεων (π.χ. </a:t>
            </a:r>
            <a:r>
              <a:rPr lang="el-GR" sz="2200" dirty="0" err="1" smtClean="0"/>
              <a:t>τριχλωροαιθάνιο</a:t>
            </a:r>
            <a:r>
              <a:rPr lang="el-GR" sz="2200" dirty="0" smtClean="0"/>
              <a:t>, </a:t>
            </a:r>
            <a:r>
              <a:rPr lang="el-GR" sz="2200" dirty="0" err="1" smtClean="0"/>
              <a:t>βαρέα</a:t>
            </a:r>
            <a:r>
              <a:rPr lang="el-GR" sz="2200" dirty="0" smtClean="0"/>
              <a:t> μέταλλα).</a:t>
            </a:r>
          </a:p>
          <a:p>
            <a:pPr marL="0" indent="0">
              <a:buNone/>
            </a:pPr>
            <a:r>
              <a:rPr lang="el-GR" sz="2200" dirty="0" smtClean="0"/>
              <a:t>       - σχηματισμός συμπλόκων με σταθερές ουσίες, καταλύοντας την αποσύνθεσή τους.</a:t>
            </a:r>
          </a:p>
          <a:p>
            <a:r>
              <a:rPr lang="el-GR" sz="2200" dirty="0" smtClean="0"/>
              <a:t>Ελεγχόμενη επαφή με καπνό δραστικών ενώσεων και κατόπιν προσθήκη σε υφάσματα ή προϊόντα χαρτιού → απελευθέρωση αρώματος κατά το σιδέρωμα κλπ.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1114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Συμπεράσματα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294" y="1798330"/>
            <a:ext cx="10671412" cy="4834482"/>
          </a:xfrm>
        </p:spPr>
        <p:txBody>
          <a:bodyPr>
            <a:normAutofit/>
          </a:bodyPr>
          <a:lstStyle/>
          <a:p>
            <a:r>
              <a:rPr lang="el-GR" sz="2000" dirty="0"/>
              <a:t>Οι </a:t>
            </a:r>
            <a:r>
              <a:rPr lang="el-GR" sz="2000" dirty="0" err="1"/>
              <a:t>κυκλοδεξτρίνες</a:t>
            </a:r>
            <a:r>
              <a:rPr lang="el-GR" sz="2000" dirty="0"/>
              <a:t> είναι μία οικογένεια κυκλικών </a:t>
            </a:r>
            <a:r>
              <a:rPr lang="el-GR" sz="2000" dirty="0" err="1" smtClean="0"/>
              <a:t>ολιγοσακχαριτών</a:t>
            </a:r>
            <a:r>
              <a:rPr lang="en-US" sz="2000" dirty="0" smtClean="0"/>
              <a:t>.</a:t>
            </a:r>
          </a:p>
          <a:p>
            <a:r>
              <a:rPr lang="el-GR" sz="2000" dirty="0"/>
              <a:t>Είναι αποτέλεσμα της μεταβολικής μετατροπής που </a:t>
            </a:r>
            <a:r>
              <a:rPr lang="el-GR" sz="2000" dirty="0" smtClean="0"/>
              <a:t>πραγματοποιούν </a:t>
            </a:r>
            <a:r>
              <a:rPr lang="el-GR" sz="2000" dirty="0"/>
              <a:t>στο άμυλο διάφορα είδη βακτηριδίων</a:t>
            </a:r>
            <a:r>
              <a:rPr lang="el-GR" sz="2000" dirty="0" smtClean="0"/>
              <a:t>.</a:t>
            </a:r>
          </a:p>
          <a:p>
            <a:r>
              <a:rPr lang="el-GR" sz="2000" dirty="0"/>
              <a:t>Διαμόρφωση κ</a:t>
            </a:r>
            <a:r>
              <a:rPr lang="en-US" sz="2000" dirty="0"/>
              <a:t>o</a:t>
            </a:r>
            <a:r>
              <a:rPr lang="el-GR" sz="2000" dirty="0" err="1"/>
              <a:t>λούριου</a:t>
            </a:r>
            <a:r>
              <a:rPr lang="el-GR" sz="2000" dirty="0"/>
              <a:t> </a:t>
            </a:r>
            <a:r>
              <a:rPr lang="el-GR" sz="2000" dirty="0" smtClean="0"/>
              <a:t>κώνου</a:t>
            </a:r>
          </a:p>
          <a:p>
            <a:r>
              <a:rPr lang="el-GR" sz="2000" dirty="0" smtClean="0"/>
              <a:t>Υδρόφοβη εσωτερική κοιλότητα</a:t>
            </a:r>
          </a:p>
          <a:p>
            <a:r>
              <a:rPr lang="el-GR" sz="2000" dirty="0" smtClean="0"/>
              <a:t>Υδρόφιλη εξωτερική επιφάνεια</a:t>
            </a:r>
          </a:p>
          <a:p>
            <a:r>
              <a:rPr lang="el-GR" sz="2000" dirty="0" smtClean="0"/>
              <a:t>Χημική τροποποίηση</a:t>
            </a:r>
          </a:p>
          <a:p>
            <a:r>
              <a:rPr lang="el-GR" sz="2000" dirty="0" smtClean="0"/>
              <a:t>Ποικίλες εφαρμογές σε </a:t>
            </a:r>
            <a:r>
              <a:rPr lang="el-GR" sz="2000" smtClean="0"/>
              <a:t>διάφορους τομείς</a:t>
            </a:r>
            <a:endParaRPr lang="el-GR" sz="2000" dirty="0" smtClean="0"/>
          </a:p>
          <a:p>
            <a:endParaRPr lang="en-US" sz="2000" i="1" dirty="0"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i="1" dirty="0" smtClean="0">
                <a:latin typeface="+mj-lt"/>
                <a:cs typeface="Times New Roman" pitchFamily="18" charset="0"/>
              </a:rPr>
              <a:t>“</a:t>
            </a:r>
            <a:r>
              <a:rPr lang="en-US" sz="2000" i="1" dirty="0">
                <a:latin typeface="+mj-lt"/>
                <a:cs typeface="Times New Roman" pitchFamily="18" charset="0"/>
              </a:rPr>
              <a:t>Such molecular organization is important, not only in biological systems and chemical processes, but also in the creation of molecular devices.”</a:t>
            </a:r>
          </a:p>
          <a:p>
            <a:pPr algn="r">
              <a:buNone/>
            </a:pPr>
            <a:r>
              <a:rPr lang="en-US" sz="2000" i="1" dirty="0">
                <a:latin typeface="+mj-lt"/>
                <a:cs typeface="Times New Roman" pitchFamily="18" charset="0"/>
              </a:rPr>
              <a:t>Nature, 1992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748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Βιβλιογραφία 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1601"/>
            <a:ext cx="10515600" cy="4984607"/>
          </a:xfrm>
        </p:spPr>
        <p:txBody>
          <a:bodyPr>
            <a:noAutofit/>
          </a:bodyPr>
          <a:lstStyle/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</a:rPr>
              <a:t>A. Harada, J. Li and M. </a:t>
            </a:r>
            <a:r>
              <a:rPr lang="en-US" sz="1600" dirty="0" err="1" smtClean="0">
                <a:cs typeface="Times New Roman" pitchFamily="18" charset="0"/>
              </a:rPr>
              <a:t>Kamachi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i="1" dirty="0" smtClean="0">
                <a:cs typeface="Times New Roman" pitchFamily="18" charset="0"/>
              </a:rPr>
              <a:t>The Molecular </a:t>
            </a:r>
            <a:r>
              <a:rPr lang="en-US" sz="1600" i="1" dirty="0" err="1" smtClean="0">
                <a:cs typeface="Times New Roman" pitchFamily="18" charset="0"/>
              </a:rPr>
              <a:t>Neclace</a:t>
            </a:r>
            <a:r>
              <a:rPr lang="en-US" sz="1600" i="1" dirty="0" smtClean="0">
                <a:cs typeface="Times New Roman" pitchFamily="18" charset="0"/>
              </a:rPr>
              <a:t>: a </a:t>
            </a:r>
            <a:r>
              <a:rPr lang="en-US" sz="1600" i="1" dirty="0" err="1" smtClean="0">
                <a:cs typeface="Times New Roman" pitchFamily="18" charset="0"/>
              </a:rPr>
              <a:t>rotaxane</a:t>
            </a:r>
            <a:r>
              <a:rPr lang="en-US" sz="1600" i="1" dirty="0" smtClean="0">
                <a:cs typeface="Times New Roman" pitchFamily="18" charset="0"/>
              </a:rPr>
              <a:t> containing many threaded </a:t>
            </a:r>
            <a:r>
              <a:rPr lang="el-GR" sz="1600" i="1" dirty="0" smtClean="0">
                <a:cs typeface="Times New Roman" pitchFamily="18" charset="0"/>
              </a:rPr>
              <a:t>α-</a:t>
            </a:r>
            <a:r>
              <a:rPr lang="en-US" sz="1600" i="1" dirty="0" err="1" smtClean="0">
                <a:cs typeface="Times New Roman" pitchFamily="18" charset="0"/>
              </a:rPr>
              <a:t>cyclodextrins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dirty="0" err="1" smtClean="0">
                <a:cs typeface="Times New Roman" pitchFamily="18" charset="0"/>
              </a:rPr>
              <a:t>Nature,Vol</a:t>
            </a:r>
            <a:r>
              <a:rPr lang="en-US" sz="1600" dirty="0" smtClean="0">
                <a:cs typeface="Times New Roman" pitchFamily="18" charset="0"/>
              </a:rPr>
              <a:t> 356, (1992)</a:t>
            </a:r>
            <a:endParaRPr lang="en-US" sz="1600" u="sng" dirty="0" smtClean="0">
              <a:cs typeface="Times New Roman" pitchFamily="18" charset="0"/>
            </a:endParaRPr>
          </a:p>
          <a:p>
            <a:pPr marL="457200" indent="-457200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</a:rPr>
              <a:t>Gerhard </a:t>
            </a:r>
            <a:r>
              <a:rPr lang="en-US" sz="1600" dirty="0" err="1" smtClean="0">
                <a:cs typeface="Times New Roman" pitchFamily="18" charset="0"/>
              </a:rPr>
              <a:t>Wenz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i="1" dirty="0" err="1" smtClean="0">
                <a:cs typeface="Times New Roman" pitchFamily="18" charset="0"/>
              </a:rPr>
              <a:t>Cyclodextrins</a:t>
            </a:r>
            <a:r>
              <a:rPr lang="en-US" sz="1600" i="1" dirty="0" smtClean="0">
                <a:cs typeface="Times New Roman" pitchFamily="18" charset="0"/>
              </a:rPr>
              <a:t> as Building Blocks for Supramolecular Structures and Functional Units, </a:t>
            </a:r>
            <a:r>
              <a:rPr lang="fr-FR" sz="1600" dirty="0" err="1" smtClean="0">
                <a:cs typeface="Times New Roman" pitchFamily="18" charset="0"/>
              </a:rPr>
              <a:t>Angew</a:t>
            </a:r>
            <a:r>
              <a:rPr lang="fr-FR" sz="1600" dirty="0" smtClean="0">
                <a:cs typeface="Times New Roman" pitchFamily="18" charset="0"/>
              </a:rPr>
              <a:t>,. </a:t>
            </a:r>
            <a:r>
              <a:rPr lang="fr-FR" sz="1600" dirty="0" err="1" smtClean="0">
                <a:cs typeface="Times New Roman" pitchFamily="18" charset="0"/>
              </a:rPr>
              <a:t>Chem</a:t>
            </a:r>
            <a:r>
              <a:rPr lang="fr-FR" sz="1600" dirty="0" smtClean="0">
                <a:cs typeface="Times New Roman" pitchFamily="18" charset="0"/>
              </a:rPr>
              <a:t>. Int. Ed. </a:t>
            </a:r>
            <a:r>
              <a:rPr lang="fr-FR" sz="1600" dirty="0" err="1" smtClean="0">
                <a:cs typeface="Times New Roman" pitchFamily="18" charset="0"/>
              </a:rPr>
              <a:t>Engl</a:t>
            </a:r>
            <a:r>
              <a:rPr lang="fr-FR" sz="1600" dirty="0" smtClean="0">
                <a:cs typeface="Times New Roman" pitchFamily="18" charset="0"/>
              </a:rPr>
              <a:t>. 1994, 33, 803-822</a:t>
            </a:r>
            <a:endParaRPr lang="en-US" sz="1600" u="sng" dirty="0" smtClean="0">
              <a:cs typeface="Times New Roman" pitchFamily="18" charset="0"/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</a:rPr>
              <a:t>Sergey V. </a:t>
            </a:r>
            <a:r>
              <a:rPr lang="en-US" sz="1600" dirty="0" err="1" smtClean="0">
                <a:cs typeface="Times New Roman" pitchFamily="18" charset="0"/>
              </a:rPr>
              <a:t>Kurkov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dirty="0" err="1" smtClean="0">
                <a:cs typeface="Times New Roman" pitchFamily="18" charset="0"/>
              </a:rPr>
              <a:t>Thorsteinn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dirty="0" err="1" smtClean="0">
                <a:cs typeface="Times New Roman" pitchFamily="18" charset="0"/>
              </a:rPr>
              <a:t>Loftsson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i="1" dirty="0" err="1" smtClean="0">
                <a:cs typeface="Times New Roman" pitchFamily="18" charset="0"/>
              </a:rPr>
              <a:t>Cyclodextrins</a:t>
            </a:r>
            <a:r>
              <a:rPr lang="en-US" sz="1600" i="1" dirty="0" smtClean="0">
                <a:cs typeface="Times New Roman" pitchFamily="18" charset="0"/>
              </a:rPr>
              <a:t> Review</a:t>
            </a:r>
            <a:r>
              <a:rPr lang="en-US" sz="1600" dirty="0" smtClean="0">
                <a:cs typeface="Times New Roman" pitchFamily="18" charset="0"/>
              </a:rPr>
              <a:t>, International Journal of Pharmaceutics 453 (2013) 167– 180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</a:rPr>
              <a:t>E.M. Martin Del Valle, </a:t>
            </a:r>
            <a:r>
              <a:rPr lang="en-US" sz="1600" i="1" dirty="0" err="1" smtClean="0">
                <a:cs typeface="Times New Roman" pitchFamily="18" charset="0"/>
              </a:rPr>
              <a:t>Cyclodextrins</a:t>
            </a:r>
            <a:r>
              <a:rPr lang="en-US" sz="1600" i="1" dirty="0" smtClean="0">
                <a:cs typeface="Times New Roman" pitchFamily="18" charset="0"/>
              </a:rPr>
              <a:t> and their uses: a review</a:t>
            </a:r>
            <a:r>
              <a:rPr lang="en-US" sz="1600" dirty="0" smtClean="0">
                <a:cs typeface="Times New Roman" pitchFamily="18" charset="0"/>
              </a:rPr>
              <a:t>, Process Biochemistry 39 (2004) 1033–1046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err="1" smtClean="0">
                <a:cs typeface="Times New Roman" pitchFamily="18" charset="0"/>
              </a:rPr>
              <a:t>Thorsteinn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dirty="0" err="1" smtClean="0">
                <a:cs typeface="Times New Roman" pitchFamily="18" charset="0"/>
              </a:rPr>
              <a:t>Loftsson</a:t>
            </a:r>
            <a:r>
              <a:rPr lang="en-US" sz="1600" dirty="0" smtClean="0">
                <a:cs typeface="Times New Roman" pitchFamily="18" charset="0"/>
              </a:rPr>
              <a:t>, Dominique Duchene, </a:t>
            </a:r>
            <a:r>
              <a:rPr lang="en-US" sz="1600" i="1" dirty="0" err="1" smtClean="0">
                <a:cs typeface="Times New Roman" pitchFamily="18" charset="0"/>
              </a:rPr>
              <a:t>Cyclodextrins</a:t>
            </a:r>
            <a:r>
              <a:rPr lang="en-US" sz="1600" i="1" dirty="0" smtClean="0">
                <a:cs typeface="Times New Roman" pitchFamily="18" charset="0"/>
              </a:rPr>
              <a:t> and their pharmaceutical applications</a:t>
            </a:r>
            <a:r>
              <a:rPr lang="en-US" sz="1600" dirty="0" smtClean="0">
                <a:cs typeface="Times New Roman" pitchFamily="18" charset="0"/>
              </a:rPr>
              <a:t>, International Journal of Pharmaceutics 329 (2007) 1–11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err="1" smtClean="0">
                <a:cs typeface="Times New Roman" pitchFamily="18" charset="0"/>
              </a:rPr>
              <a:t>Phatsawee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dirty="0" err="1" smtClean="0">
                <a:cs typeface="Times New Roman" pitchFamily="18" charset="0"/>
              </a:rPr>
              <a:t>Jansook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dirty="0" err="1" smtClean="0">
                <a:cs typeface="Times New Roman" pitchFamily="18" charset="0"/>
              </a:rPr>
              <a:t>Thorsteinn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dirty="0" err="1" smtClean="0">
                <a:cs typeface="Times New Roman" pitchFamily="18" charset="0"/>
              </a:rPr>
              <a:t>Loftsson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i="1" dirty="0" smtClean="0">
                <a:cs typeface="Times New Roman" pitchFamily="18" charset="0"/>
              </a:rPr>
              <a:t>CDs as </a:t>
            </a:r>
            <a:r>
              <a:rPr lang="en-US" sz="1600" i="1" dirty="0" err="1" smtClean="0">
                <a:cs typeface="Times New Roman" pitchFamily="18" charset="0"/>
              </a:rPr>
              <a:t>solubilizers</a:t>
            </a:r>
            <a:r>
              <a:rPr lang="en-US" sz="1600" i="1" dirty="0" smtClean="0">
                <a:cs typeface="Times New Roman" pitchFamily="18" charset="0"/>
              </a:rPr>
              <a:t>: Effects of excipients and competing drugs</a:t>
            </a:r>
            <a:r>
              <a:rPr lang="en-US" sz="1600" dirty="0" smtClean="0">
                <a:cs typeface="Times New Roman" pitchFamily="18" charset="0"/>
              </a:rPr>
              <a:t>, International Journal of Pharmaceutics 379 (2009) 32–40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  <a:sym typeface="Helvetica" charset="0"/>
              </a:rPr>
              <a:t>Villiers A., </a:t>
            </a:r>
            <a:r>
              <a:rPr lang="en-US" sz="1600" i="1" dirty="0" smtClean="0">
                <a:cs typeface="Times New Roman" pitchFamily="18" charset="0"/>
                <a:sym typeface="Helvetica" charset="0"/>
              </a:rPr>
              <a:t>Sur la transformation de la </a:t>
            </a:r>
            <a:r>
              <a:rPr lang="en-US" sz="1600" i="1" dirty="0" err="1" smtClean="0">
                <a:cs typeface="Times New Roman" pitchFamily="18" charset="0"/>
                <a:sym typeface="Helvetica" charset="0"/>
              </a:rPr>
              <a:t>fécule</a:t>
            </a:r>
            <a:r>
              <a:rPr lang="en-US" sz="1600" i="1" dirty="0" smtClean="0">
                <a:cs typeface="Times New Roman" pitchFamily="18" charset="0"/>
                <a:sym typeface="Helvetica" charset="0"/>
              </a:rPr>
              <a:t> </a:t>
            </a:r>
            <a:r>
              <a:rPr lang="en-US" sz="1600" i="1" dirty="0" err="1" smtClean="0">
                <a:cs typeface="Times New Roman" pitchFamily="18" charset="0"/>
                <a:sym typeface="Helvetica" charset="0"/>
              </a:rPr>
              <a:t>en</a:t>
            </a:r>
            <a:r>
              <a:rPr lang="en-US" sz="1600" i="1" dirty="0" smtClean="0">
                <a:cs typeface="Times New Roman" pitchFamily="18" charset="0"/>
                <a:sym typeface="Helvetica" charset="0"/>
              </a:rPr>
              <a:t> </a:t>
            </a:r>
            <a:r>
              <a:rPr lang="en-US" sz="1600" i="1" dirty="0" err="1" smtClean="0">
                <a:cs typeface="Times New Roman" pitchFamily="18" charset="0"/>
                <a:sym typeface="Helvetica" charset="0"/>
              </a:rPr>
              <a:t>dextrine</a:t>
            </a:r>
            <a:r>
              <a:rPr lang="en-US" sz="1600" i="1" dirty="0" smtClean="0">
                <a:cs typeface="Times New Roman" pitchFamily="18" charset="0"/>
                <a:sym typeface="Helvetica" charset="0"/>
              </a:rPr>
              <a:t> par le ferment </a:t>
            </a:r>
            <a:r>
              <a:rPr lang="en-US" sz="1600" i="1" dirty="0" err="1" smtClean="0">
                <a:cs typeface="Times New Roman" pitchFamily="18" charset="0"/>
                <a:sym typeface="Helvetica" charset="0"/>
              </a:rPr>
              <a:t>butyrique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, Compt. Rend. Fr. Acad. Sci. 1891:435-8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err="1" smtClean="0">
                <a:cs typeface="Times New Roman" pitchFamily="18" charset="0"/>
                <a:sym typeface="Helvetica" charset="0"/>
              </a:rPr>
              <a:t>Biwer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A, </a:t>
            </a:r>
            <a:r>
              <a:rPr lang="en-US" sz="1600" dirty="0" err="1" smtClean="0">
                <a:cs typeface="Times New Roman" pitchFamily="18" charset="0"/>
                <a:sym typeface="Helvetica" charset="0"/>
              </a:rPr>
              <a:t>Antranikian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G, </a:t>
            </a:r>
            <a:r>
              <a:rPr lang="en-US" sz="1600" dirty="0" err="1" smtClean="0">
                <a:cs typeface="Times New Roman" pitchFamily="18" charset="0"/>
                <a:sym typeface="Helvetica" charset="0"/>
              </a:rPr>
              <a:t>Heinzle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E. </a:t>
            </a:r>
            <a:r>
              <a:rPr lang="en-US" sz="1600" i="1" dirty="0" smtClean="0">
                <a:cs typeface="Times New Roman" pitchFamily="18" charset="0"/>
                <a:sym typeface="Helvetica" charset="0"/>
              </a:rPr>
              <a:t>Enzymatic production of </a:t>
            </a:r>
            <a:r>
              <a:rPr lang="en-US" sz="1600" i="1" dirty="0" err="1" smtClean="0">
                <a:cs typeface="Times New Roman" pitchFamily="18" charset="0"/>
                <a:sym typeface="Helvetica" charset="0"/>
              </a:rPr>
              <a:t>cyclodextrins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. </a:t>
            </a:r>
            <a:r>
              <a:rPr lang="en-US" sz="1600" dirty="0" err="1" smtClean="0">
                <a:cs typeface="Times New Roman" pitchFamily="18" charset="0"/>
                <a:sym typeface="Helvetica" charset="0"/>
              </a:rPr>
              <a:t>Appl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</a:t>
            </a:r>
            <a:r>
              <a:rPr lang="en-US" sz="1600" dirty="0" err="1" smtClean="0">
                <a:cs typeface="Times New Roman" pitchFamily="18" charset="0"/>
                <a:sym typeface="Helvetica" charset="0"/>
              </a:rPr>
              <a:t>Microbiol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</a:t>
            </a:r>
            <a:r>
              <a:rPr lang="en-US" sz="1600" dirty="0" err="1" smtClean="0">
                <a:cs typeface="Times New Roman" pitchFamily="18" charset="0"/>
                <a:sym typeface="Helvetica" charset="0"/>
              </a:rPr>
              <a:t>Biotechnol</a:t>
            </a:r>
            <a:r>
              <a:rPr lang="en-US" sz="1600" dirty="0" smtClean="0">
                <a:cs typeface="Times New Roman" pitchFamily="18" charset="0"/>
                <a:sym typeface="Helvetica" charset="0"/>
              </a:rPr>
              <a:t> 2002;59:609-17. 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1600" dirty="0" smtClean="0">
                <a:cs typeface="Times New Roman" pitchFamily="18" charset="0"/>
              </a:rPr>
              <a:t>M. </a:t>
            </a:r>
            <a:r>
              <a:rPr lang="en-US" sz="1600" dirty="0" err="1" smtClean="0">
                <a:cs typeface="Times New Roman" pitchFamily="18" charset="0"/>
              </a:rPr>
              <a:t>Raoov</a:t>
            </a:r>
            <a:r>
              <a:rPr lang="en-US" sz="1600" dirty="0" smtClean="0">
                <a:cs typeface="Times New Roman" pitchFamily="18" charset="0"/>
              </a:rPr>
              <a:t> ,S. Mohamad and </a:t>
            </a:r>
            <a:r>
              <a:rPr lang="en-US" sz="1600" dirty="0" err="1" smtClean="0">
                <a:cs typeface="Times New Roman" pitchFamily="18" charset="0"/>
              </a:rPr>
              <a:t>M.Abas</a:t>
            </a:r>
            <a:r>
              <a:rPr lang="en-US" sz="1600" dirty="0" smtClean="0">
                <a:cs typeface="Times New Roman" pitchFamily="18" charset="0"/>
              </a:rPr>
              <a:t>, </a:t>
            </a:r>
            <a:r>
              <a:rPr lang="en-US" sz="1600" i="1" dirty="0" smtClean="0">
                <a:cs typeface="Times New Roman" pitchFamily="18" charset="0"/>
              </a:rPr>
              <a:t>Synthesis and Characterization of β-</a:t>
            </a:r>
            <a:r>
              <a:rPr lang="en-US" sz="1600" i="1" dirty="0" err="1" smtClean="0">
                <a:cs typeface="Times New Roman" pitchFamily="18" charset="0"/>
              </a:rPr>
              <a:t>Cyclodextrin</a:t>
            </a:r>
            <a:r>
              <a:rPr lang="en-US" sz="1600" i="1" dirty="0" smtClean="0">
                <a:cs typeface="Times New Roman" pitchFamily="18" charset="0"/>
              </a:rPr>
              <a:t> Functionalized Ionic Liquid Polymer as a </a:t>
            </a:r>
            <a:r>
              <a:rPr lang="en-US" sz="1600" i="1" dirty="0" err="1" smtClean="0">
                <a:cs typeface="Times New Roman" pitchFamily="18" charset="0"/>
              </a:rPr>
              <a:t>Macroporous</a:t>
            </a:r>
            <a:r>
              <a:rPr lang="en-US" sz="1600" i="1" dirty="0" smtClean="0">
                <a:cs typeface="Times New Roman" pitchFamily="18" charset="0"/>
              </a:rPr>
              <a:t> Material for the Removal of Phenols and As(V),</a:t>
            </a:r>
            <a:r>
              <a:rPr lang="en-US" sz="1600" dirty="0" smtClean="0">
                <a:cs typeface="Times New Roman" pitchFamily="18" charset="0"/>
              </a:rPr>
              <a:t> Int. J. Mol. Sci. 2014, 15</a:t>
            </a:r>
            <a:endParaRPr lang="en-US" sz="1600" dirty="0" smtClean="0">
              <a:cs typeface="Times New Roman" pitchFamily="18" charset="0"/>
              <a:sym typeface="Helvetica" charset="0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454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ÎÏÎ¿ÏÎ­Î»ÎµÏÎ¼Î± ÎµÎ¹ÎºÏÎ½Î±Ï Î³Î¹Î± thank you with chemist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4" t="18463" r="4949" b="17619"/>
          <a:stretch/>
        </p:blipFill>
        <p:spPr bwMode="auto">
          <a:xfrm>
            <a:off x="0" y="18484"/>
            <a:ext cx="12192000" cy="683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2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878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Τι είναι οι </a:t>
            </a:r>
            <a:r>
              <a:rPr lang="el-GR" sz="4000" dirty="0" err="1" smtClean="0"/>
              <a:t>κυκλοδεξτρίνες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2072"/>
            <a:ext cx="10515600" cy="2430936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Οι </a:t>
            </a:r>
            <a:r>
              <a:rPr lang="el-GR" sz="2000" dirty="0" err="1" smtClean="0"/>
              <a:t>κυκλοδεξτρίνες</a:t>
            </a:r>
            <a:r>
              <a:rPr lang="el-GR" sz="2000" dirty="0" smtClean="0"/>
              <a:t> είναι μία οικογένεια κυκλικών </a:t>
            </a:r>
            <a:r>
              <a:rPr lang="el-GR" sz="2000" dirty="0" err="1" smtClean="0"/>
              <a:t>ολιγοσακχαριτών</a:t>
            </a:r>
            <a:r>
              <a:rPr lang="el-GR" sz="2000" dirty="0" smtClean="0"/>
              <a:t>, αποτελούμενες από μονομερή σακχάρων (α-D-</a:t>
            </a:r>
            <a:r>
              <a:rPr lang="el-GR" sz="2000" dirty="0" err="1" smtClean="0"/>
              <a:t>γλυκοπυρανόζη</a:t>
            </a:r>
            <a:r>
              <a:rPr lang="el-GR" sz="2000" dirty="0" smtClean="0"/>
              <a:t>) συνδεδεμένων μεταξύ τους με α - [1,4] </a:t>
            </a:r>
            <a:r>
              <a:rPr lang="el-GR" sz="2000" dirty="0" err="1" smtClean="0"/>
              <a:t>γλυκοσιδικούς</a:t>
            </a:r>
            <a:r>
              <a:rPr lang="el-GR" sz="2000" dirty="0" smtClean="0"/>
              <a:t> δεσμούς.</a:t>
            </a:r>
          </a:p>
          <a:p>
            <a:r>
              <a:rPr lang="el-GR" sz="2000" dirty="0" smtClean="0"/>
              <a:t>Οι φυσικές </a:t>
            </a:r>
            <a:r>
              <a:rPr lang="el-GR" sz="2000" dirty="0" err="1" smtClean="0"/>
              <a:t>κυκλοδεξτρίνες</a:t>
            </a:r>
            <a:r>
              <a:rPr lang="el-GR" sz="2000" dirty="0" smtClean="0"/>
              <a:t> α, β, γ αποτελούνται, αντίστοιχα, από 6, 7 ή 8 μονάδες γλυκόζης. </a:t>
            </a:r>
            <a:endParaRPr lang="el-GR" sz="2000" dirty="0"/>
          </a:p>
          <a:p>
            <a:r>
              <a:rPr lang="el-GR" sz="2000" dirty="0"/>
              <a:t>Ε</a:t>
            </a:r>
            <a:r>
              <a:rPr lang="el-GR" sz="2000" dirty="0" smtClean="0"/>
              <a:t>ίναι αποτέλεσμα της μεταβολικής μετατροπής που πραγματοποιούν στο άμυλο διάφορα είδη βακτηριδίων.</a:t>
            </a:r>
          </a:p>
          <a:p>
            <a:r>
              <a:rPr lang="el-GR" sz="2000" dirty="0" smtClean="0"/>
              <a:t>Η οικογένεια των ενζύμων  ονομάζεται </a:t>
            </a:r>
            <a:r>
              <a:rPr lang="el-GR" sz="2000" dirty="0" err="1" smtClean="0"/>
              <a:t>κυκλογλυκοσυλοτρανσφεράσες</a:t>
            </a:r>
            <a:r>
              <a:rPr lang="el-GR" sz="2000" dirty="0" smtClean="0"/>
              <a:t>- </a:t>
            </a:r>
            <a:r>
              <a:rPr lang="el-GR" sz="2000" dirty="0" err="1" smtClean="0"/>
              <a:t>αμυλάσες</a:t>
            </a:r>
            <a:r>
              <a:rPr lang="el-GR" sz="2000" dirty="0" smtClean="0"/>
              <a:t> (</a:t>
            </a:r>
            <a:r>
              <a:rPr lang="el-GR" sz="2000" dirty="0" err="1" smtClean="0"/>
              <a:t>CGTases</a:t>
            </a:r>
            <a:r>
              <a:rPr lang="el-GR" sz="2000" dirty="0" smtClean="0"/>
              <a:t>). </a:t>
            </a:r>
            <a:endParaRPr lang="el-GR" sz="2000" dirty="0"/>
          </a:p>
        </p:txBody>
      </p:sp>
      <p:pic>
        <p:nvPicPr>
          <p:cNvPr id="4" name="4 - Εικόνα" descr="cds pic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095747" y="3603008"/>
            <a:ext cx="10000505" cy="313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1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925" y="0"/>
            <a:ext cx="10515600" cy="1201003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l-GR" sz="4000" dirty="0"/>
              <a:t>Ι</a:t>
            </a:r>
            <a:r>
              <a:rPr lang="el-GR" sz="4000" dirty="0" smtClean="0"/>
              <a:t>στορική </a:t>
            </a:r>
            <a:r>
              <a:rPr lang="el-GR" sz="4000" dirty="0"/>
              <a:t>Α</a:t>
            </a:r>
            <a:r>
              <a:rPr lang="el-GR" sz="4000" dirty="0" smtClean="0"/>
              <a:t>ναδρομή</a:t>
            </a:r>
            <a:endParaRPr lang="el-GR" sz="4000" dirty="0">
              <a:solidFill>
                <a:prstClr val="black"/>
              </a:solidFill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967" y="1323833"/>
            <a:ext cx="11177517" cy="5377218"/>
          </a:xfrm>
        </p:spPr>
        <p:txBody>
          <a:bodyPr>
            <a:noAutofit/>
          </a:bodyPr>
          <a:lstStyle/>
          <a:p>
            <a:r>
              <a:rPr lang="el-GR" sz="2000" dirty="0" smtClean="0">
                <a:cs typeface="Arial" panose="020B0604020202020204" pitchFamily="34" charset="0"/>
              </a:rPr>
              <a:t>1891 </a:t>
            </a:r>
            <a:r>
              <a:rPr lang="en-US" sz="2000" dirty="0" smtClean="0">
                <a:cs typeface="Arial" panose="020B0604020202020204" pitchFamily="34" charset="0"/>
              </a:rPr>
              <a:t>: </a:t>
            </a:r>
            <a:r>
              <a:rPr lang="el-GR" sz="2000" dirty="0" smtClean="0">
                <a:cs typeface="Arial" panose="020B0604020202020204" pitchFamily="34" charset="0"/>
              </a:rPr>
              <a:t>Α. </a:t>
            </a:r>
            <a:r>
              <a:rPr lang="en-US" sz="2000" dirty="0" smtClean="0">
                <a:cs typeface="Arial" panose="020B0604020202020204" pitchFamily="34" charset="0"/>
              </a:rPr>
              <a:t>Villiers</a:t>
            </a: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απομόνωσε μια κρυσταλλική ένωση από καλλιέργεια </a:t>
            </a:r>
            <a:r>
              <a:rPr lang="en-US" sz="2000" dirty="0" smtClean="0">
                <a:cs typeface="Arial" panose="020B0604020202020204" pitchFamily="34" charset="0"/>
              </a:rPr>
              <a:t>bacillus </a:t>
            </a:r>
            <a:r>
              <a:rPr lang="en-US" sz="2000" dirty="0" err="1" smtClean="0">
                <a:cs typeface="Arial" panose="020B0604020202020204" pitchFamily="34" charset="0"/>
              </a:rPr>
              <a:t>amylobacter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παρουσία αμύλου.</a:t>
            </a:r>
            <a:endParaRPr lang="el-GR" sz="2000" dirty="0">
              <a:cs typeface="Arial" panose="020B0604020202020204" pitchFamily="34" charset="0"/>
            </a:endParaRPr>
          </a:p>
          <a:p>
            <a:r>
              <a:rPr lang="el-GR" sz="2000" dirty="0" smtClean="0">
                <a:cs typeface="Arial" panose="020B0604020202020204" pitchFamily="34" charset="0"/>
              </a:rPr>
              <a:t>1903-1911</a:t>
            </a:r>
            <a:r>
              <a:rPr lang="en-US" sz="2000" dirty="0" smtClean="0">
                <a:cs typeface="Arial" panose="020B0604020202020204" pitchFamily="34" charset="0"/>
              </a:rPr>
              <a:t>:</a:t>
            </a:r>
            <a:r>
              <a:rPr lang="el-GR" sz="2000" dirty="0" smtClean="0"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cs typeface="Arial" panose="020B0604020202020204" pitchFamily="34" charset="0"/>
              </a:rPr>
              <a:t>S</a:t>
            </a:r>
            <a:r>
              <a:rPr lang="en-US" altLang="el-GR" sz="2000" dirty="0" err="1" smtClean="0">
                <a:cs typeface="Arial" panose="020B0604020202020204" pitchFamily="34" charset="0"/>
                <a:sym typeface="Helvetica" charset="0"/>
              </a:rPr>
              <a:t>chardinger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ταυτοποίησε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τις φυσικές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κυκλοδεξτρίνες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-α, -β και απομόνωσε τον 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bacillus </a:t>
            </a:r>
            <a:r>
              <a:rPr lang="en-US" altLang="el-GR" sz="2000" dirty="0" err="1" smtClean="0">
                <a:cs typeface="Arial" panose="020B0604020202020204" pitchFamily="34" charset="0"/>
                <a:sym typeface="Helvetica" charset="0"/>
              </a:rPr>
              <a:t>macerans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,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που αποτελεί μέχρι σήμερα το βασικό ένζυμο για την παραγωγή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κυκλοδεξτρίνης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.</a:t>
            </a:r>
            <a:endParaRPr lang="en-US" altLang="el-GR" sz="2000" dirty="0" smtClean="0">
              <a:cs typeface="Arial" panose="020B0604020202020204" pitchFamily="34" charset="0"/>
              <a:sym typeface="Helvetica" charset="0"/>
            </a:endParaRPr>
          </a:p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1935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: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απομόνωση της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κυκλοδεξτρίνη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γ. </a:t>
            </a:r>
            <a:endParaRPr lang="el-GR" altLang="el-GR" sz="2000" dirty="0">
              <a:cs typeface="Arial" panose="020B0604020202020204" pitchFamily="34" charset="0"/>
              <a:sym typeface="Helvetica" charset="0"/>
            </a:endParaRPr>
          </a:p>
          <a:p>
            <a:pPr marL="0" indent="0" algn="ctr">
              <a:buNone/>
            </a:pP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Η δομή της  παραμένει άγνωστ</a:t>
            </a:r>
            <a:r>
              <a:rPr lang="el-GR" altLang="el-GR" sz="2000" dirty="0">
                <a:cs typeface="Arial" panose="020B0604020202020204" pitchFamily="34" charset="0"/>
                <a:sym typeface="Helvetica" charset="0"/>
              </a:rPr>
              <a:t>η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!</a:t>
            </a:r>
          </a:p>
          <a:p>
            <a:pPr marL="457200" lvl="1" indent="0">
              <a:buNone/>
            </a:pPr>
            <a:r>
              <a:rPr lang="en-US" altLang="el-GR" sz="2000" dirty="0" err="1" smtClean="0">
                <a:cs typeface="Arial" panose="020B0604020202020204" pitchFamily="34" charset="0"/>
                <a:sym typeface="Helvetica" charset="0"/>
              </a:rPr>
              <a:t>Pringsheim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παρατήρησε πως οι </a:t>
            </a:r>
            <a:r>
              <a:rPr lang="en-US" altLang="el-GR" sz="2000" dirty="0" err="1" smtClean="0">
                <a:cs typeface="Arial" panose="020B0604020202020204" pitchFamily="34" charset="0"/>
                <a:sym typeface="Helvetica" charset="0"/>
              </a:rPr>
              <a:t>cds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σχηματίζουν σταθερά υδατικά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σύμπλοκα με πολλές χημικές ενώσεις.</a:t>
            </a:r>
            <a:endParaRPr lang="el-GR" altLang="el-GR" sz="2000" dirty="0">
              <a:cs typeface="Arial" panose="020B0604020202020204" pitchFamily="34" charset="0"/>
              <a:sym typeface="Helvetica" charset="0"/>
            </a:endParaRPr>
          </a:p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1948: με κρυσταλλογραφία ακτίνων χ χαρακτηρίζεται η γ-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cd.</a:t>
            </a:r>
          </a:p>
          <a:p>
            <a:pPr marL="457200" lvl="1" indent="0">
              <a:buNone/>
            </a:pPr>
            <a:r>
              <a:rPr lang="el-GR" altLang="el-GR" sz="2000" dirty="0" smtClean="0">
                <a:sym typeface="Helvetica" charset="0"/>
              </a:rPr>
              <a:t>Σχηματισμός συμπλόκων εγκλεισμού με </a:t>
            </a:r>
            <a:r>
              <a:rPr lang="en-US" altLang="el-GR" sz="2000" dirty="0" err="1" smtClean="0">
                <a:sym typeface="Helvetica" charset="0"/>
              </a:rPr>
              <a:t>cds</a:t>
            </a:r>
            <a:r>
              <a:rPr lang="en-US" altLang="el-GR" sz="2000" dirty="0" smtClean="0">
                <a:sym typeface="Helvetica" charset="0"/>
              </a:rPr>
              <a:t>.</a:t>
            </a:r>
          </a:p>
          <a:p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1961: 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απόδειξη της φυσικής ύπαρξης των </a:t>
            </a:r>
            <a:r>
              <a:rPr lang="el-GR" sz="2000" dirty="0" smtClean="0">
                <a:cs typeface="Times New Roman" pitchFamily="18" charset="0"/>
              </a:rPr>
              <a:t>δ-, ζ-, ξ- και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l-GR" sz="2000" dirty="0" smtClean="0">
                <a:cs typeface="Times New Roman" pitchFamily="18" charset="0"/>
              </a:rPr>
              <a:t>η- </a:t>
            </a:r>
            <a:r>
              <a:rPr lang="en-US" sz="2000" dirty="0" err="1" smtClean="0">
                <a:cs typeface="Times New Roman" pitchFamily="18" charset="0"/>
              </a:rPr>
              <a:t>cds</a:t>
            </a:r>
            <a:r>
              <a:rPr lang="en-US" sz="2000" dirty="0" smtClean="0">
                <a:cs typeface="Times New Roman" pitchFamily="18" charset="0"/>
              </a:rPr>
              <a:t> (9-12 </a:t>
            </a:r>
            <a:r>
              <a:rPr lang="el-GR" sz="2000" dirty="0" smtClean="0">
                <a:cs typeface="Times New Roman" pitchFamily="18" charset="0"/>
              </a:rPr>
              <a:t>μονάδες γλυκόζης</a:t>
            </a:r>
            <a:r>
              <a:rPr lang="en-US" sz="2000" dirty="0" smtClean="0">
                <a:cs typeface="Times New Roman" pitchFamily="18" charset="0"/>
              </a:rPr>
              <a:t>).</a:t>
            </a:r>
            <a:endParaRPr lang="el-GR" sz="2000" dirty="0" smtClean="0">
              <a:cs typeface="Times New Roman" pitchFamily="18" charset="0"/>
            </a:endParaRPr>
          </a:p>
          <a:p>
            <a:r>
              <a:rPr lang="en-US" sz="2000" dirty="0" smtClean="0">
                <a:cs typeface="Times New Roman" pitchFamily="18" charset="0"/>
              </a:rPr>
              <a:t>1981: 1</a:t>
            </a:r>
            <a:r>
              <a:rPr lang="el-GR" sz="2000" baseline="30000" dirty="0" smtClean="0">
                <a:cs typeface="Times New Roman" pitchFamily="18" charset="0"/>
              </a:rPr>
              <a:t>το</a:t>
            </a:r>
            <a:r>
              <a:rPr lang="el-GR" sz="2000" dirty="0" smtClean="0">
                <a:cs typeface="Times New Roman" pitchFamily="18" charset="0"/>
              </a:rPr>
              <a:t> διεθνές </a:t>
            </a:r>
            <a:r>
              <a:rPr lang="en-US" sz="2000" dirty="0" smtClean="0">
                <a:cs typeface="Times New Roman" pitchFamily="18" charset="0"/>
              </a:rPr>
              <a:t>cd</a:t>
            </a:r>
            <a:r>
              <a:rPr lang="el-GR" sz="2000" dirty="0" smtClean="0">
                <a:cs typeface="Times New Roman" pitchFamily="18" charset="0"/>
              </a:rPr>
              <a:t> συμπόσιο – δημοσίευση του </a:t>
            </a:r>
            <a:r>
              <a:rPr lang="en-US" sz="2000" dirty="0" smtClean="0">
                <a:cs typeface="Times New Roman" pitchFamily="18" charset="0"/>
              </a:rPr>
              <a:t>1</a:t>
            </a:r>
            <a:r>
              <a:rPr lang="el-GR" sz="2000" baseline="30000" dirty="0" smtClean="0">
                <a:cs typeface="Times New Roman" pitchFamily="18" charset="0"/>
              </a:rPr>
              <a:t>του</a:t>
            </a:r>
            <a:r>
              <a:rPr lang="el-GR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cd</a:t>
            </a:r>
            <a:r>
              <a:rPr lang="el-GR" sz="2000" dirty="0" smtClean="0">
                <a:cs typeface="Times New Roman" pitchFamily="18" charset="0"/>
              </a:rPr>
              <a:t> βιβλίου</a:t>
            </a:r>
            <a:r>
              <a:rPr lang="en-US" sz="2000" dirty="0" smtClean="0">
                <a:cs typeface="Times New Roman" pitchFamily="18" charset="0"/>
              </a:rPr>
              <a:t>.</a:t>
            </a:r>
            <a:endParaRPr lang="el-GR" sz="2000" dirty="0" smtClean="0"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marL="457200" lvl="1" indent="0">
              <a:buNone/>
            </a:pPr>
            <a:endParaRPr lang="el-GR" altLang="el-GR" sz="2000" dirty="0" smtClean="0">
              <a:cs typeface="Arial" panose="020B0604020202020204" pitchFamily="34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0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Στην Επικαιρότητα του Σήμερα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Χαρακτηρισμός της μεγαλύτερης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κυκλοδεξτρίνης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, η οποία περιλαμβάνει 32 μόρια </a:t>
            </a:r>
            <a:r>
              <a:rPr lang="el-GR" altLang="el-GR" sz="2000" dirty="0" err="1" smtClean="0">
                <a:cs typeface="Arial" panose="020B0604020202020204" pitchFamily="34" charset="0"/>
                <a:sym typeface="Helvetica" charset="0"/>
              </a:rPr>
              <a:t>γλυκοπυρανόζης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.</a:t>
            </a:r>
          </a:p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Σύνθεση και μελέτη μεγάλου αριθμού 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CDs</a:t>
            </a: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 (&gt;150).</a:t>
            </a:r>
            <a:endParaRPr lang="el-GR" altLang="el-GR" sz="2000" dirty="0">
              <a:cs typeface="Arial" panose="020B0604020202020204" pitchFamily="34" charset="0"/>
              <a:sym typeface="Helvetica" charset="0"/>
            </a:endParaRPr>
          </a:p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Δημοσίευση δεκάδων άρθρων</a:t>
            </a:r>
            <a:r>
              <a:rPr lang="el-GR" altLang="el-GR" sz="2000" dirty="0">
                <a:cs typeface="Arial" panose="020B0604020202020204" pitchFamily="34" charset="0"/>
                <a:sym typeface="Helvetica" charset="0"/>
              </a:rPr>
              <a:t>.</a:t>
            </a:r>
          </a:p>
          <a:p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Βιομηχανική παραγωγή.</a:t>
            </a:r>
            <a:endParaRPr lang="en-US" altLang="el-GR" sz="2000" dirty="0" smtClean="0">
              <a:cs typeface="Arial" panose="020B0604020202020204" pitchFamily="34" charset="0"/>
              <a:sym typeface="Helvetica" charset="0"/>
            </a:endParaRPr>
          </a:p>
          <a:p>
            <a:pPr marL="0" indent="0">
              <a:buNone/>
            </a:pPr>
            <a:endParaRPr lang="el-GR" altLang="el-GR" sz="2000" dirty="0" smtClean="0">
              <a:cs typeface="Arial" panose="020B0604020202020204" pitchFamily="34" charset="0"/>
              <a:sym typeface="Helvetica" charset="0"/>
            </a:endParaRPr>
          </a:p>
          <a:p>
            <a:pPr marL="0" indent="0">
              <a:buNone/>
            </a:pPr>
            <a:endParaRPr lang="el-GR" altLang="el-GR" sz="2000" dirty="0">
              <a:cs typeface="Arial" panose="020B0604020202020204" pitchFamily="34" charset="0"/>
              <a:sym typeface="Helvetica" charset="0"/>
            </a:endParaRPr>
          </a:p>
          <a:p>
            <a:pPr marL="0" indent="0" algn="ctr">
              <a:buNone/>
            </a:pPr>
            <a:r>
              <a:rPr lang="el-GR" altLang="el-GR" sz="2000" dirty="0" smtClean="0">
                <a:cs typeface="Arial" panose="020B0604020202020204" pitchFamily="34" charset="0"/>
                <a:sym typeface="Helvetica" charset="0"/>
              </a:rPr>
              <a:t>Η εντατική έρευνα Συνεχίζεται!!</a:t>
            </a:r>
            <a:r>
              <a:rPr lang="en-US" altLang="el-GR" sz="2000" dirty="0" smtClean="0">
                <a:cs typeface="Arial" panose="020B0604020202020204" pitchFamily="34" charset="0"/>
                <a:sym typeface="Helvetica" charset="0"/>
              </a:rPr>
              <a:t>!</a:t>
            </a:r>
            <a:endParaRPr lang="el-GR" altLang="el-GR" sz="2000" dirty="0" smtClean="0">
              <a:cs typeface="Arial" panose="020B0604020202020204" pitchFamily="34" charset="0"/>
              <a:sym typeface="Helvetica" charset="0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505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902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 </a:t>
            </a:r>
            <a:r>
              <a:rPr lang="el-GR" sz="4000" dirty="0" smtClean="0"/>
              <a:t>Δομή </a:t>
            </a:r>
            <a:r>
              <a:rPr lang="en-US" sz="4000" dirty="0" err="1" smtClean="0"/>
              <a:t>C</a:t>
            </a:r>
            <a:r>
              <a:rPr lang="en-US" sz="4000" dirty="0" err="1"/>
              <a:t>d</a:t>
            </a:r>
            <a:r>
              <a:rPr lang="en-US" sz="4000" dirty="0" err="1" smtClean="0"/>
              <a:t>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4824" y="846160"/>
            <a:ext cx="3764404" cy="6011839"/>
          </a:xfrm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Διαμόρφωση κ</a:t>
            </a:r>
            <a:r>
              <a:rPr lang="en-US" sz="2000" dirty="0" smtClean="0"/>
              <a:t>o</a:t>
            </a:r>
            <a:r>
              <a:rPr lang="el-GR" sz="2000" dirty="0" err="1" smtClean="0"/>
              <a:t>λούριου</a:t>
            </a:r>
            <a:r>
              <a:rPr lang="el-GR" sz="2000" dirty="0" smtClean="0"/>
              <a:t>  κώνου.</a:t>
            </a:r>
          </a:p>
          <a:p>
            <a:pPr algn="ctr"/>
            <a:r>
              <a:rPr lang="el-GR" sz="2000" dirty="0" smtClean="0"/>
              <a:t>Η εσωτερική κοιλότητα του κώνου είναι υδρόφοβη.</a:t>
            </a:r>
          </a:p>
          <a:p>
            <a:pPr algn="ctr"/>
            <a:r>
              <a:rPr lang="el-GR" sz="2000" dirty="0" smtClean="0"/>
              <a:t>Η εξωτερική επιφάνεια είναι υδρόφιλη.</a:t>
            </a:r>
          </a:p>
          <a:p>
            <a:pPr algn="ctr"/>
            <a:r>
              <a:rPr lang="el-GR" sz="2000" dirty="0" smtClean="0"/>
              <a:t>Οι –ΟΗ ομάδες των </a:t>
            </a:r>
            <a:r>
              <a:rPr lang="en-US" sz="2000" dirty="0" smtClean="0"/>
              <a:t>C2 </a:t>
            </a:r>
            <a:r>
              <a:rPr lang="el-GR" sz="2000" dirty="0" smtClean="0"/>
              <a:t>και </a:t>
            </a:r>
            <a:r>
              <a:rPr lang="en-US" sz="2000" dirty="0" smtClean="0"/>
              <a:t>C3 </a:t>
            </a:r>
            <a:endParaRPr lang="el-GR" sz="2000" dirty="0" smtClean="0"/>
          </a:p>
          <a:p>
            <a:pPr marL="0" indent="0" algn="ctr">
              <a:buNone/>
            </a:pPr>
            <a:endParaRPr lang="el-GR" sz="2000" dirty="0"/>
          </a:p>
          <a:p>
            <a:pPr marL="0" indent="0" algn="ctr">
              <a:buNone/>
            </a:pPr>
            <a:r>
              <a:rPr lang="en-US" sz="2000" dirty="0" smtClean="0"/>
              <a:t>   </a:t>
            </a:r>
            <a:r>
              <a:rPr lang="el-GR" sz="2000" dirty="0" smtClean="0"/>
              <a:t>Δευτερεύοντα</a:t>
            </a:r>
            <a:r>
              <a:rPr lang="en-US" sz="2000" dirty="0" smtClean="0"/>
              <a:t> -OH</a:t>
            </a:r>
            <a:endParaRPr lang="el-GR" sz="2000" dirty="0" smtClean="0"/>
          </a:p>
          <a:p>
            <a:pPr algn="ctr"/>
            <a:r>
              <a:rPr lang="el-GR" sz="2000" dirty="0" smtClean="0"/>
              <a:t>Οι –ΟΗ ομάδες των </a:t>
            </a:r>
            <a:r>
              <a:rPr lang="en-US" sz="2000" dirty="0" smtClean="0"/>
              <a:t>C</a:t>
            </a:r>
            <a:r>
              <a:rPr lang="el-GR" sz="2000" dirty="0" smtClean="0"/>
              <a:t>6</a:t>
            </a:r>
          </a:p>
          <a:p>
            <a:pPr algn="ctr"/>
            <a:endParaRPr lang="el-GR" sz="2000" dirty="0"/>
          </a:p>
          <a:p>
            <a:pPr marL="0" indent="0" algn="ctr">
              <a:buNone/>
            </a:pPr>
            <a:r>
              <a:rPr lang="el-GR" sz="2000" dirty="0" smtClean="0"/>
              <a:t>Πρωτεύοντα</a:t>
            </a:r>
            <a:r>
              <a:rPr lang="en-US" sz="2000" dirty="0" smtClean="0"/>
              <a:t> -OH</a:t>
            </a:r>
            <a:endParaRPr lang="el-GR" sz="2000" dirty="0" smtClean="0"/>
          </a:p>
          <a:p>
            <a:pPr marL="285750" lvl="0" indent="-285750" algn="ctr">
              <a:lnSpc>
                <a:spcPct val="100000"/>
              </a:lnSpc>
              <a:spcBef>
                <a:spcPts val="0"/>
              </a:spcBef>
            </a:pPr>
            <a:r>
              <a:rPr lang="el-GR" sz="2000" dirty="0">
                <a:solidFill>
                  <a:prstClr val="black"/>
                </a:solidFill>
                <a:cs typeface="Arial" panose="020B0604020202020204" pitchFamily="34" charset="0"/>
              </a:rPr>
              <a:t>Τα μη δεσμικά </a:t>
            </a: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 ηλεκτρόνια</a:t>
            </a:r>
          </a:p>
          <a:p>
            <a:pPr marL="285750" lvl="0" indent="-285750" algn="ctr">
              <a:lnSpc>
                <a:spcPct val="100000"/>
              </a:lnSpc>
              <a:spcBef>
                <a:spcPts val="0"/>
              </a:spcBef>
            </a:pPr>
            <a:endParaRPr lang="el-GR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Κοιλότητα</a:t>
            </a:r>
            <a:endParaRPr lang="el-GR" sz="20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l-GR" sz="20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000" dirty="0" err="1">
                <a:solidFill>
                  <a:prstClr val="black"/>
                </a:solidFill>
                <a:cs typeface="Arial" panose="020B0604020202020204" pitchFamily="34" charset="0"/>
              </a:rPr>
              <a:t>Β</a:t>
            </a:r>
            <a:r>
              <a:rPr lang="el-GR" sz="20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ασικότητα</a:t>
            </a: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cs typeface="Arial" panose="020B0604020202020204" pitchFamily="34" charset="0"/>
              </a:rPr>
              <a:t>κατά 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Lewis</a:t>
            </a:r>
            <a:endParaRPr lang="el-GR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dirty="0" smtClean="0"/>
          </a:p>
        </p:txBody>
      </p:sp>
      <p:pic>
        <p:nvPicPr>
          <p:cNvPr id="2050" name="Picture 2" descr="https://scontent.fath3-4.fna.fbcdn.net/v/t1.15752-9/31952988_10155930844093122_53934288042721280_n.jpg?_nc_cat=0&amp;oh=a426ceda7dd4ce0d67c35138f390eaf3&amp;oe=5B9864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4653"/>
            <a:ext cx="8334825" cy="359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3 - Εικόνα" descr="cds pic 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221" y="1325563"/>
            <a:ext cx="5900382" cy="213547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0153930" y="3122032"/>
            <a:ext cx="27299" cy="3306063"/>
            <a:chOff x="10153930" y="3122032"/>
            <a:chExt cx="27299" cy="3306063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0167582" y="3122032"/>
              <a:ext cx="13647" cy="4230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0153930" y="4408227"/>
              <a:ext cx="0" cy="4367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0167578" y="5459103"/>
              <a:ext cx="13648" cy="3002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0167578" y="6073253"/>
              <a:ext cx="0" cy="3548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853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32" y="16699"/>
            <a:ext cx="10515600" cy="1020531"/>
          </a:xfrm>
        </p:spPr>
        <p:txBody>
          <a:bodyPr/>
          <a:lstStyle/>
          <a:p>
            <a:pPr algn="ctr"/>
            <a:r>
              <a:rPr lang="el-GR" sz="4000" dirty="0" smtClean="0"/>
              <a:t>Ιδιότητες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48668"/>
            <a:ext cx="10515600" cy="2674961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l-GR" sz="2200" dirty="0" smtClean="0">
                <a:cs typeface="Arial" panose="020B0604020202020204" pitchFamily="34" charset="0"/>
              </a:rPr>
              <a:t> Δυσδιάλυτες σε νερό, </a:t>
            </a:r>
            <a:r>
              <a:rPr lang="el-GR" sz="2200" dirty="0" err="1" smtClean="0">
                <a:cs typeface="Arial" panose="020B0604020202020204" pitchFamily="34" charset="0"/>
              </a:rPr>
              <a:t>μεθανόλη</a:t>
            </a:r>
            <a:r>
              <a:rPr lang="el-GR" sz="2200" dirty="0" smtClean="0">
                <a:cs typeface="Arial" panose="020B0604020202020204" pitchFamily="34" charset="0"/>
              </a:rPr>
              <a:t> και αιθανόλη.</a:t>
            </a:r>
          </a:p>
          <a:p>
            <a:pPr marL="285750" indent="-285750"/>
            <a:r>
              <a:rPr lang="el-GR" sz="2200" dirty="0" smtClean="0">
                <a:cs typeface="Arial" panose="020B0604020202020204" pitchFamily="34" charset="0"/>
              </a:rPr>
              <a:t>Ευδιάλυτες σε ισχυρούς πολικούς </a:t>
            </a:r>
            <a:r>
              <a:rPr lang="el-GR" sz="2200" dirty="0" err="1" smtClean="0">
                <a:cs typeface="Arial" panose="020B0604020202020204" pitchFamily="34" charset="0"/>
              </a:rPr>
              <a:t>απρωτικούς</a:t>
            </a:r>
            <a:r>
              <a:rPr lang="el-GR" sz="2200" dirty="0" smtClean="0">
                <a:cs typeface="Arial" panose="020B0604020202020204" pitchFamily="34" charset="0"/>
              </a:rPr>
              <a:t> διαλύτες π.χ. DMSO, DMF, Ν, Ν-</a:t>
            </a:r>
            <a:r>
              <a:rPr lang="el-GR" sz="2200" dirty="0" err="1" smtClean="0">
                <a:cs typeface="Arial" panose="020B0604020202020204" pitchFamily="34" charset="0"/>
              </a:rPr>
              <a:t>διμεθυλακεταμίδιο</a:t>
            </a:r>
            <a:r>
              <a:rPr lang="el-GR" sz="2200" dirty="0" smtClean="0">
                <a:cs typeface="Arial" panose="020B0604020202020204" pitchFamily="34" charset="0"/>
              </a:rPr>
              <a:t> και </a:t>
            </a:r>
            <a:r>
              <a:rPr lang="el-GR" sz="2200" dirty="0" err="1" smtClean="0">
                <a:cs typeface="Arial" panose="020B0604020202020204" pitchFamily="34" charset="0"/>
              </a:rPr>
              <a:t>πυριδίνη</a:t>
            </a:r>
            <a:r>
              <a:rPr lang="el-GR" sz="2200" dirty="0" smtClean="0">
                <a:cs typeface="Arial" panose="020B0604020202020204" pitchFamily="34" charset="0"/>
              </a:rPr>
              <a:t>.</a:t>
            </a:r>
          </a:p>
          <a:p>
            <a:pPr marL="285750" indent="-285750"/>
            <a:r>
              <a:rPr lang="el-GR" sz="2200" dirty="0" smtClean="0">
                <a:cs typeface="Arial" panose="020B0604020202020204" pitchFamily="34" charset="0"/>
              </a:rPr>
              <a:t>Η πλήρης περιστροφή μιας μονάδας γλυκόζης για τους δεσμούς C (1) -Ο-C (4 ') δεν είναι δυνατή λόγω </a:t>
            </a:r>
            <a:r>
              <a:rPr lang="el-GR" sz="2200" dirty="0" err="1" smtClean="0">
                <a:cs typeface="Arial" panose="020B0604020202020204" pitchFamily="34" charset="0"/>
              </a:rPr>
              <a:t>στερικής</a:t>
            </a:r>
            <a:r>
              <a:rPr lang="el-GR" sz="2200" dirty="0" smtClean="0">
                <a:cs typeface="Arial" panose="020B0604020202020204" pitchFamily="34" charset="0"/>
              </a:rPr>
              <a:t> παρεμπόδισης.</a:t>
            </a:r>
          </a:p>
          <a:p>
            <a:pPr marL="285750" indent="-285750"/>
            <a:r>
              <a:rPr lang="el-GR" sz="2200" dirty="0" smtClean="0">
                <a:cs typeface="Arial" panose="020B0604020202020204" pitchFamily="34" charset="0"/>
              </a:rPr>
              <a:t>Ο δακτύλιος σταθεροποιείται μέσω </a:t>
            </a:r>
            <a:r>
              <a:rPr lang="el-GR" sz="2200" dirty="0" err="1" smtClean="0">
                <a:cs typeface="Arial" panose="020B0604020202020204" pitchFamily="34" charset="0"/>
              </a:rPr>
              <a:t>ενδομοριακών</a:t>
            </a:r>
            <a:r>
              <a:rPr lang="el-GR" sz="2200" dirty="0" smtClean="0">
                <a:cs typeface="Arial" panose="020B0604020202020204" pitchFamily="34" charset="0"/>
              </a:rPr>
              <a:t> δεσμών υδρογόνου. </a:t>
            </a:r>
          </a:p>
          <a:p>
            <a:pPr marL="285750" indent="-285750"/>
            <a:r>
              <a:rPr lang="el-GR" sz="2200" dirty="0" smtClean="0">
                <a:cs typeface="Arial" panose="020B0604020202020204" pitchFamily="34" charset="0"/>
              </a:rPr>
              <a:t> Χαρακτηρίζονται από μεγάλη ευελιξία.</a:t>
            </a:r>
          </a:p>
          <a:p>
            <a:endParaRPr lang="el-GR" dirty="0"/>
          </a:p>
        </p:txBody>
      </p:sp>
      <p:pic>
        <p:nvPicPr>
          <p:cNvPr id="4" name="3 - Εικόνα" descr="cds pic 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132" y="1342262"/>
            <a:ext cx="9144000" cy="23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Φασματοσκοπία ΝΜ</a:t>
            </a:r>
            <a:r>
              <a:rPr lang="en-US" sz="4000" dirty="0" smtClean="0"/>
              <a:t>R 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75867"/>
            <a:ext cx="10515600" cy="1482133"/>
          </a:xfrm>
        </p:spPr>
        <p:txBody>
          <a:bodyPr>
            <a:normAutofit/>
          </a:bodyPr>
          <a:lstStyle/>
          <a:p>
            <a:r>
              <a:rPr lang="en-US" sz="2000" dirty="0" smtClean="0">
                <a:cs typeface="Times New Roman" pitchFamily="18" charset="0"/>
              </a:rPr>
              <a:t>C</a:t>
            </a:r>
            <a:r>
              <a:rPr lang="en-US" sz="2000" baseline="-25000" dirty="0" smtClean="0">
                <a:cs typeface="Times New Roman" pitchFamily="18" charset="0"/>
              </a:rPr>
              <a:t>n</a:t>
            </a:r>
            <a:r>
              <a:rPr lang="el-GR" sz="2000" dirty="0" smtClean="0"/>
              <a:t> συμμετρίας → όλα τα δομικά στοιχεία γλυκόζης μπορούν να αντιστοιχηθούν μέσω φασματοσκοπία 'Η και </a:t>
            </a:r>
            <a:r>
              <a:rPr lang="en-US" sz="2000" baseline="30000" dirty="0" smtClean="0">
                <a:cs typeface="Times New Roman" pitchFamily="18" charset="0"/>
              </a:rPr>
              <a:t>13</a:t>
            </a:r>
            <a:r>
              <a:rPr lang="en-US" sz="2000" dirty="0" smtClean="0">
                <a:cs typeface="Times New Roman" pitchFamily="18" charset="0"/>
              </a:rPr>
              <a:t>C</a:t>
            </a:r>
            <a:r>
              <a:rPr lang="el-GR" sz="2000" dirty="0" smtClean="0"/>
              <a:t> NMR.</a:t>
            </a:r>
            <a:endParaRPr lang="el-GR" sz="2000" dirty="0"/>
          </a:p>
        </p:txBody>
      </p:sp>
      <p:pic>
        <p:nvPicPr>
          <p:cNvPr id="4" name="3 - Εικόνα" descr="cds pic 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936845"/>
            <a:ext cx="9144000" cy="286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35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39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Σύνθεση</a:t>
            </a:r>
            <a:r>
              <a:rPr lang="en-US" sz="4000" dirty="0" smtClean="0"/>
              <a:t> </a:t>
            </a:r>
            <a:r>
              <a:rPr lang="el-GR" sz="4000" dirty="0" err="1" smtClean="0"/>
              <a:t>κυκλοδεξτρίνης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558872"/>
            <a:ext cx="10979727" cy="571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l-GR" sz="2000" dirty="0" smtClean="0">
                <a:cs typeface="Arial" panose="020B0604020202020204" pitchFamily="34" charset="0"/>
              </a:rPr>
              <a:t>Επεξεργασία του αμύλου με μια ομάδα ενζύμων</a:t>
            </a:r>
          </a:p>
          <a:p>
            <a:pPr marL="0" indent="0">
              <a:buNone/>
            </a:pPr>
            <a:r>
              <a:rPr lang="el-GR" sz="2000" u="sng" dirty="0" smtClean="0">
                <a:cs typeface="Arial" panose="020B0604020202020204" pitchFamily="34" charset="0"/>
              </a:rPr>
              <a:t>Βήματα</a:t>
            </a:r>
            <a:endParaRPr lang="el-GR" sz="2000" u="sng" dirty="0"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cs typeface="Arial" panose="020B0604020202020204" pitchFamily="34" charset="0"/>
              </a:rPr>
              <a:t>Χρήση </a:t>
            </a:r>
            <a:r>
              <a:rPr lang="en-US" sz="2000" dirty="0" err="1" smtClean="0">
                <a:cs typeface="Arial" panose="020B0604020202020204" pitchFamily="34" charset="0"/>
              </a:rPr>
              <a:t>CGTase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με α-</a:t>
            </a:r>
            <a:r>
              <a:rPr lang="el-GR" sz="2000" dirty="0" err="1" smtClean="0">
                <a:cs typeface="Arial" panose="020B0604020202020204" pitchFamily="34" charset="0"/>
              </a:rPr>
              <a:t>αμυλάση</a:t>
            </a:r>
            <a:r>
              <a:rPr lang="el-GR" sz="2000" dirty="0" smtClean="0"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cs typeface="Arial" panose="020B0604020202020204" pitchFamily="34" charset="0"/>
              </a:rPr>
              <a:t>Υγροποίηση του αμύλου με θερμική επεξεργασία ή με α-</a:t>
            </a:r>
            <a:r>
              <a:rPr lang="el-GR" sz="2000" dirty="0" err="1" smtClean="0">
                <a:cs typeface="Arial" panose="020B0604020202020204" pitchFamily="34" charset="0"/>
              </a:rPr>
              <a:t>αμυλάση</a:t>
            </a:r>
            <a:r>
              <a:rPr lang="el-GR" sz="2000" dirty="0" smtClean="0"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cs typeface="Arial" panose="020B0604020202020204" pitchFamily="34" charset="0"/>
              </a:rPr>
              <a:t>Η </a:t>
            </a:r>
            <a:r>
              <a:rPr lang="en-US" sz="2000" dirty="0" err="1" smtClean="0">
                <a:cs typeface="Arial" panose="020B0604020202020204" pitchFamily="34" charset="0"/>
              </a:rPr>
              <a:t>CGTase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προστίθεται για την </a:t>
            </a:r>
            <a:r>
              <a:rPr lang="el-GR" sz="2000" dirty="0" err="1" smtClean="0">
                <a:cs typeface="Arial" panose="020B0604020202020204" pitchFamily="34" charset="0"/>
              </a:rPr>
              <a:t>ενζυματική</a:t>
            </a:r>
            <a:r>
              <a:rPr lang="el-GR" sz="2000" dirty="0" smtClean="0">
                <a:cs typeface="Arial" panose="020B0604020202020204" pitchFamily="34" charset="0"/>
              </a:rPr>
              <a:t> μετατροπή.</a:t>
            </a:r>
            <a:endParaRPr lang="en-US" sz="2000" dirty="0" smtClean="0"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cs typeface="Arial" panose="020B0604020202020204" pitchFamily="34" charset="0"/>
            </a:endParaRPr>
          </a:p>
          <a:p>
            <a:r>
              <a:rPr lang="el-GR" sz="2000" dirty="0" smtClean="0">
                <a:cs typeface="Arial" panose="020B0604020202020204" pitchFamily="34" charset="0"/>
              </a:rPr>
              <a:t>Οι </a:t>
            </a:r>
            <a:r>
              <a:rPr lang="el-GR" sz="2000" dirty="0" err="1" smtClean="0">
                <a:cs typeface="Arial" panose="020B0604020202020204" pitchFamily="34" charset="0"/>
              </a:rPr>
              <a:t>CGTases</a:t>
            </a:r>
            <a:r>
              <a:rPr lang="el-GR" sz="2000" dirty="0" smtClean="0">
                <a:cs typeface="Arial" panose="020B0604020202020204" pitchFamily="34" charset="0"/>
              </a:rPr>
              <a:t> μπορούν να συνθέσουν όλες τις μορφές </a:t>
            </a:r>
            <a:r>
              <a:rPr lang="en-US" sz="2000" dirty="0" smtClean="0">
                <a:cs typeface="Arial" panose="020B0604020202020204" pitchFamily="34" charset="0"/>
              </a:rPr>
              <a:t>cd              </a:t>
            </a:r>
            <a:r>
              <a:rPr lang="el-GR" sz="2000" dirty="0" smtClean="0">
                <a:cs typeface="Arial" panose="020B0604020202020204" pitchFamily="34" charset="0"/>
              </a:rPr>
              <a:t>Μίγμα των τριών κύριων τύπων </a:t>
            </a:r>
            <a:r>
              <a:rPr lang="en-US" sz="2000" dirty="0" smtClean="0">
                <a:cs typeface="Arial" panose="020B0604020202020204" pitchFamily="34" charset="0"/>
              </a:rPr>
              <a:t>CD</a:t>
            </a:r>
            <a:endParaRPr lang="el-GR" sz="2000" dirty="0" smtClean="0">
              <a:cs typeface="Arial" panose="020B0604020202020204" pitchFamily="34" charset="0"/>
            </a:endParaRPr>
          </a:p>
          <a:p>
            <a:r>
              <a:rPr lang="el-GR" sz="2000" dirty="0" smtClean="0">
                <a:cs typeface="Arial" panose="020B0604020202020204" pitchFamily="34" charset="0"/>
              </a:rPr>
              <a:t>Κάθε </a:t>
            </a:r>
            <a:r>
              <a:rPr lang="en-US" sz="2000" dirty="0" err="1" smtClean="0">
                <a:cs typeface="Arial" panose="020B0604020202020204" pitchFamily="34" charset="0"/>
              </a:rPr>
              <a:t>CGTase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έχει την δική της χαρακτηριστική αναλογία σύνθεσης α:β:γ</a:t>
            </a:r>
          </a:p>
          <a:p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469039" y="3657600"/>
            <a:ext cx="5732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072" y="4331312"/>
            <a:ext cx="11076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u="sng" dirty="0" smtClean="0">
                <a:cs typeface="Arial" panose="020B0604020202020204" pitchFamily="34" charset="0"/>
              </a:rPr>
              <a:t>Κάθαρση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dirty="0" smtClean="0">
                <a:cs typeface="Arial" panose="020B0604020202020204" pitchFamily="34" charset="0"/>
              </a:rPr>
              <a:t>Διαφορετική </a:t>
            </a:r>
            <a:r>
              <a:rPr lang="el-GR" sz="2000" dirty="0" err="1" smtClean="0">
                <a:cs typeface="Arial" panose="020B0604020202020204" pitchFamily="34" charset="0"/>
              </a:rPr>
              <a:t>υδατοδιαλυτότητα</a:t>
            </a:r>
            <a:r>
              <a:rPr lang="el-GR" sz="2000" dirty="0" smtClean="0">
                <a:cs typeface="Arial" panose="020B0604020202020204" pitchFamily="34" charset="0"/>
              </a:rPr>
              <a:t> των μορίων</a:t>
            </a:r>
          </a:p>
          <a:p>
            <a:pPr lvl="1"/>
            <a:r>
              <a:rPr lang="el-GR" sz="2000" dirty="0" smtClean="0">
                <a:cs typeface="Arial" panose="020B0604020202020204" pitchFamily="34" charset="0"/>
              </a:rPr>
              <a:t> β-</a:t>
            </a:r>
            <a:r>
              <a:rPr lang="en-US" sz="2000" dirty="0" smtClean="0">
                <a:cs typeface="Arial" panose="020B0604020202020204" pitchFamily="34" charset="0"/>
              </a:rPr>
              <a:t>cd</a:t>
            </a:r>
            <a:r>
              <a:rPr lang="el-GR" sz="2000" dirty="0" smtClean="0">
                <a:cs typeface="Arial" panose="020B0604020202020204" pitchFamily="34" charset="0"/>
              </a:rPr>
              <a:t>  είναι ελάχιστα </a:t>
            </a:r>
            <a:r>
              <a:rPr lang="el-GR" sz="2000" dirty="0" err="1" smtClean="0">
                <a:cs typeface="Arial" panose="020B0604020202020204" pitchFamily="34" charset="0"/>
              </a:rPr>
              <a:t>υδατοδιαλυτή</a:t>
            </a:r>
            <a:r>
              <a:rPr lang="el-GR" sz="2000" dirty="0" smtClean="0">
                <a:cs typeface="Arial" panose="020B0604020202020204" pitchFamily="34" charset="0"/>
              </a:rPr>
              <a:t>         Ανακτάται μέσω κρυστάλλωσης</a:t>
            </a:r>
          </a:p>
          <a:p>
            <a:pPr lvl="1"/>
            <a:r>
              <a:rPr lang="el-GR" sz="2000" dirty="0" smtClean="0">
                <a:cs typeface="Arial" panose="020B0604020202020204" pitchFamily="34" charset="0"/>
              </a:rPr>
              <a:t> α- και γ- </a:t>
            </a:r>
            <a:r>
              <a:rPr lang="en-US" sz="2000" dirty="0" smtClean="0">
                <a:cs typeface="Arial" panose="020B0604020202020204" pitchFamily="34" charset="0"/>
              </a:rPr>
              <a:t>cd</a:t>
            </a:r>
            <a:r>
              <a:rPr lang="el-GR" sz="2000" dirty="0" smtClean="0">
                <a:cs typeface="Arial" panose="020B0604020202020204" pitchFamily="34" charset="0"/>
              </a:rPr>
              <a:t> είναι πιο </a:t>
            </a:r>
            <a:r>
              <a:rPr lang="el-GR" sz="2000" dirty="0" err="1" smtClean="0">
                <a:cs typeface="Arial" panose="020B0604020202020204" pitchFamily="34" charset="0"/>
              </a:rPr>
              <a:t>υδατοδιαλυτές</a:t>
            </a:r>
            <a:r>
              <a:rPr lang="el-GR" sz="2000" dirty="0" smtClean="0">
                <a:cs typeface="Arial" panose="020B0604020202020204" pitchFamily="34" charset="0"/>
              </a:rPr>
              <a:t>       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l-GR" sz="2000" dirty="0">
                <a:cs typeface="Arial" panose="020B0604020202020204" pitchFamily="34" charset="0"/>
              </a:rPr>
              <a:t>Κ</a:t>
            </a:r>
            <a:r>
              <a:rPr lang="el-GR" sz="2000" dirty="0" smtClean="0">
                <a:cs typeface="Arial" panose="020B0604020202020204" pitchFamily="34" charset="0"/>
              </a:rPr>
              <a:t>αθαρίζονται με τεχνικές χρωματογραφίας</a:t>
            </a:r>
          </a:p>
          <a:p>
            <a:pPr lvl="1"/>
            <a:endParaRPr lang="el-GR" sz="2000" dirty="0" smtClean="0"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cs typeface="Arial" panose="020B0604020202020204" pitchFamily="34" charset="0"/>
              </a:rPr>
              <a:t>Παράγοντας </a:t>
            </a:r>
            <a:r>
              <a:rPr lang="el-GR" sz="2000" dirty="0" err="1" smtClean="0">
                <a:cs typeface="Arial" panose="020B0604020202020204" pitchFamily="34" charset="0"/>
              </a:rPr>
              <a:t>συμπλοκοποίησης</a:t>
            </a:r>
            <a:r>
              <a:rPr lang="el-GR" sz="2000" dirty="0" smtClean="0">
                <a:cs typeface="Arial" panose="020B0604020202020204" pitchFamily="34" charset="0"/>
              </a:rPr>
              <a:t> κατά τη διάρκεια του σταδίου </a:t>
            </a:r>
            <a:r>
              <a:rPr lang="el-GR" sz="2000" dirty="0" err="1" smtClean="0">
                <a:cs typeface="Arial" panose="020B0604020202020204" pitchFamily="34" charset="0"/>
              </a:rPr>
              <a:t>ενζυματικής</a:t>
            </a:r>
            <a:r>
              <a:rPr lang="el-GR" sz="2000" dirty="0" smtClean="0">
                <a:cs typeface="Arial" panose="020B0604020202020204" pitchFamily="34" charset="0"/>
              </a:rPr>
              <a:t>  μετατροπής (</a:t>
            </a:r>
            <a:r>
              <a:rPr lang="el-GR" sz="2000" dirty="0" err="1" smtClean="0">
                <a:cs typeface="Arial" panose="020B0604020202020204" pitchFamily="34" charset="0"/>
              </a:rPr>
              <a:t>τολουόλιο,ακετόνη,αιθανόλη</a:t>
            </a:r>
            <a:r>
              <a:rPr lang="el-GR" sz="2000" dirty="0" smtClean="0">
                <a:cs typeface="Arial" panose="020B0604020202020204" pitchFamily="34" charset="0"/>
              </a:rPr>
              <a:t>)                  Σχηματισμός ιζήματος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822778" y="5454696"/>
            <a:ext cx="3207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650475" y="5154895"/>
            <a:ext cx="344606" cy="13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71749" y="6383054"/>
            <a:ext cx="7233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79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Χημικά τροποποιημένες </a:t>
            </a:r>
            <a:r>
              <a:rPr lang="el-GR" sz="4000" dirty="0" err="1" smtClean="0"/>
              <a:t>κυκλοδεξτρίνες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14651"/>
            <a:ext cx="11245756" cy="54454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/>
              <a:t>A</a:t>
            </a:r>
            <a:r>
              <a:rPr lang="el-GR" sz="2000" dirty="0" err="1" smtClean="0"/>
              <a:t>ντίδραση</a:t>
            </a:r>
            <a:r>
              <a:rPr lang="el-GR" sz="2000" dirty="0" smtClean="0"/>
              <a:t> χημικών μορίων με τις </a:t>
            </a:r>
            <a:r>
              <a:rPr lang="el-GR" sz="2000" dirty="0" err="1" smtClean="0"/>
              <a:t>πρωτοταγείς</a:t>
            </a:r>
            <a:r>
              <a:rPr lang="el-GR" sz="2000" dirty="0" smtClean="0"/>
              <a:t> και δευτεροταγείς</a:t>
            </a:r>
            <a:r>
              <a:rPr lang="en-US" sz="2000" dirty="0" smtClean="0"/>
              <a:t> –OH o</a:t>
            </a:r>
            <a:r>
              <a:rPr lang="el-GR" sz="2000" dirty="0" err="1" smtClean="0"/>
              <a:t>μάδες</a:t>
            </a:r>
            <a:r>
              <a:rPr lang="el-GR" sz="2000" dirty="0" smtClean="0"/>
              <a:t> των </a:t>
            </a:r>
            <a:r>
              <a:rPr lang="en-US" sz="2000" dirty="0" smtClean="0"/>
              <a:t>cd</a:t>
            </a:r>
            <a:r>
              <a:rPr lang="el-GR" sz="2000" dirty="0" smtClean="0"/>
              <a:t>!</a:t>
            </a:r>
            <a:endParaRPr lang="en-US" sz="2000" dirty="0" smtClean="0"/>
          </a:p>
          <a:p>
            <a:endParaRPr lang="el-GR" sz="2000" dirty="0" smtClean="0"/>
          </a:p>
          <a:p>
            <a:pPr marL="0" indent="0" algn="ctr">
              <a:buNone/>
            </a:pPr>
            <a:r>
              <a:rPr lang="el-GR" sz="2000" u="sng" dirty="0"/>
              <a:t>Σ</a:t>
            </a:r>
            <a:r>
              <a:rPr lang="el-GR" sz="2000" u="sng" dirty="0" smtClean="0"/>
              <a:t>υνήθεις αντιδράσεις 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r>
              <a:rPr lang="el-GR" sz="2000" dirty="0" smtClean="0"/>
              <a:t> </a:t>
            </a:r>
            <a:r>
              <a:rPr lang="en-US" sz="2000" dirty="0" err="1"/>
              <a:t>E</a:t>
            </a:r>
            <a:r>
              <a:rPr lang="el-GR" sz="2000" dirty="0" err="1" smtClean="0"/>
              <a:t>στεροποίηση</a:t>
            </a:r>
            <a:r>
              <a:rPr lang="el-GR" sz="2000" dirty="0" smtClean="0"/>
              <a:t> </a:t>
            </a:r>
            <a:r>
              <a:rPr lang="en-US" sz="2000" dirty="0"/>
              <a:t> </a:t>
            </a:r>
            <a:r>
              <a:rPr lang="en-US" sz="2000" dirty="0" smtClean="0"/>
              <a:t>                                            </a:t>
            </a:r>
            <a:r>
              <a:rPr lang="el-GR" sz="2000" dirty="0" err="1" smtClean="0"/>
              <a:t>Αιθεροποίηση</a:t>
            </a:r>
            <a:r>
              <a:rPr lang="en-US" sz="2000" dirty="0"/>
              <a:t> </a:t>
            </a:r>
            <a:r>
              <a:rPr lang="en-US" sz="2000" dirty="0" smtClean="0"/>
              <a:t>                                  </a:t>
            </a:r>
            <a:r>
              <a:rPr lang="el-GR" sz="2000" dirty="0" err="1" smtClean="0"/>
              <a:t>Αμίνωση</a:t>
            </a:r>
            <a:endParaRPr lang="el-GR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/>
              <a:t>H</a:t>
            </a:r>
            <a:r>
              <a:rPr lang="el-GR" sz="2000" dirty="0" err="1" smtClean="0"/>
              <a:t>λεκτρονιόφιλη</a:t>
            </a:r>
            <a:r>
              <a:rPr lang="el-GR" sz="2000" dirty="0" smtClean="0"/>
              <a:t> προσβολή  </a:t>
            </a:r>
            <a:r>
              <a:rPr lang="el-GR" sz="2000" dirty="0" err="1" smtClean="0"/>
              <a:t>απο</a:t>
            </a:r>
            <a:r>
              <a:rPr lang="el-GR" sz="2000" dirty="0" smtClean="0"/>
              <a:t>: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 </a:t>
            </a:r>
            <a:r>
              <a:rPr lang="el-GR" sz="2000" dirty="0" err="1" smtClean="0"/>
              <a:t>Αλκυλαλογονίδια</a:t>
            </a:r>
            <a:r>
              <a:rPr lang="el-GR" sz="2000" dirty="0" smtClean="0"/>
              <a:t>                                              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 </a:t>
            </a:r>
            <a:r>
              <a:rPr lang="el-GR" sz="2000" dirty="0" err="1" smtClean="0"/>
              <a:t>Ακυλοπαράγωγα</a:t>
            </a:r>
            <a:r>
              <a:rPr lang="el-GR" sz="2000" dirty="0" smtClean="0"/>
              <a:t>                                                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 </a:t>
            </a:r>
            <a:r>
              <a:rPr lang="el-GR" sz="2000" dirty="0" err="1"/>
              <a:t>Ε</a:t>
            </a:r>
            <a:r>
              <a:rPr lang="el-GR" sz="2000" dirty="0" err="1" smtClean="0"/>
              <a:t>ποξείδια</a:t>
            </a:r>
            <a:r>
              <a:rPr lang="el-GR" sz="2000" dirty="0" smtClean="0"/>
              <a:t>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 </a:t>
            </a:r>
            <a:r>
              <a:rPr lang="el-GR" sz="2000" dirty="0" err="1"/>
              <a:t>Ι</a:t>
            </a:r>
            <a:r>
              <a:rPr lang="el-GR" sz="2000" dirty="0" err="1" smtClean="0"/>
              <a:t>σοκυανικά</a:t>
            </a:r>
            <a:r>
              <a:rPr lang="el-GR" sz="2000" dirty="0" smtClean="0"/>
              <a:t>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000" dirty="0"/>
          </a:p>
          <a:p>
            <a:pPr>
              <a:buFont typeface="Wingdings" panose="05000000000000000000" pitchFamily="2" charset="2"/>
              <a:buChar char="ü"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7" name="3 - Εικόνα" descr="cds pic 7.png"/>
          <p:cNvPicPr>
            <a:picLocks noChangeAspect="1"/>
          </p:cNvPicPr>
          <p:nvPr/>
        </p:nvPicPr>
        <p:blipFill rotWithShape="1">
          <a:blip r:embed="rId2"/>
          <a:srcRect l="10462" b="18476"/>
          <a:stretch/>
        </p:blipFill>
        <p:spPr>
          <a:xfrm>
            <a:off x="8310911" y="3395343"/>
            <a:ext cx="3881089" cy="34626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947916" y="2349145"/>
            <a:ext cx="5909481" cy="600502"/>
            <a:chOff x="2947916" y="2349145"/>
            <a:chExt cx="5909481" cy="600502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947916" y="2349145"/>
              <a:ext cx="1992573" cy="4913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100549" y="2415654"/>
              <a:ext cx="0" cy="5049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356144" y="2349145"/>
              <a:ext cx="1501253" cy="6005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5918579" y="3509205"/>
            <a:ext cx="62734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 err="1"/>
              <a:t>Νουκλεόφιλη</a:t>
            </a:r>
            <a:r>
              <a:rPr lang="el-GR" sz="2000" dirty="0"/>
              <a:t> προσβολή από</a:t>
            </a:r>
            <a:r>
              <a:rPr lang="el-GR" sz="2000" dirty="0" smtClean="0"/>
              <a:t>:</a:t>
            </a:r>
            <a:endParaRPr lang="el-GR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 smtClean="0"/>
              <a:t>Ιόντα </a:t>
            </a:r>
            <a:r>
              <a:rPr lang="el-GR" sz="2000" dirty="0" err="1"/>
              <a:t>αζιδίου</a:t>
            </a: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000" dirty="0" smtClean="0"/>
              <a:t>Ιόντα αλογονιδ</a:t>
            </a:r>
            <a:r>
              <a:rPr lang="el-GR" sz="2000" dirty="0"/>
              <a:t>ί</a:t>
            </a:r>
            <a:r>
              <a:rPr lang="el-GR" sz="2000" dirty="0" smtClean="0"/>
              <a:t>ων</a:t>
            </a: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000" dirty="0" err="1" smtClean="0"/>
              <a:t>Θειόλες</a:t>
            </a:r>
            <a:r>
              <a:rPr lang="el-GR" sz="2000" dirty="0" smtClean="0"/>
              <a:t> </a:t>
            </a: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000" dirty="0" err="1" smtClean="0"/>
              <a:t>Θειουρία</a:t>
            </a: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000" dirty="0" err="1" smtClean="0"/>
              <a:t>Αμίνες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856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1342</TotalTime>
  <Words>1146</Words>
  <Application>Microsoft Office PowerPoint</Application>
  <PresentationFormat>Widescreen</PresentationFormat>
  <Paragraphs>176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Helvetica</vt:lpstr>
      <vt:lpstr>Lucida Sans Unicode</vt:lpstr>
      <vt:lpstr>Times New Roman</vt:lpstr>
      <vt:lpstr>Wingdings</vt:lpstr>
      <vt:lpstr>Office Theme</vt:lpstr>
      <vt:lpstr>Κυκλοδεξτρίνες</vt:lpstr>
      <vt:lpstr>Τι είναι οι κυκλοδεξτρίνες</vt:lpstr>
      <vt:lpstr>Ιστορική Αναδρομή</vt:lpstr>
      <vt:lpstr>Στην Επικαιρότητα του Σήμερα</vt:lpstr>
      <vt:lpstr> Δομή Cds</vt:lpstr>
      <vt:lpstr>Ιδιότητες </vt:lpstr>
      <vt:lpstr>Φασματοσκοπία ΝΜR </vt:lpstr>
      <vt:lpstr>Σύνθεση κυκλοδεξτρίνης</vt:lpstr>
      <vt:lpstr>Χημικά τροποποιημένες κυκλοδεξτρίνες</vt:lpstr>
      <vt:lpstr>Σχηματισμός Συμπλόκων Εγκλεισμού</vt:lpstr>
      <vt:lpstr>Σχηματισμός Συμπλόκων Εγκλεισμού</vt:lpstr>
      <vt:lpstr>Μελέτη και Χαρακτηρισμός των Συμπλόκων</vt:lpstr>
      <vt:lpstr>Παράγωγα Τροποποίησης των Cds</vt:lpstr>
      <vt:lpstr>Μοριακό Περιδέραιο </vt:lpstr>
      <vt:lpstr>Εφαρμογές</vt:lpstr>
      <vt:lpstr>Συμπεράσματα</vt:lpstr>
      <vt:lpstr>Βιβλιογραφία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Κυκλοδεξτρίνες</dc:title>
  <dc:creator>MICHAELA KAMARATOU</dc:creator>
  <cp:lastModifiedBy>MICHAELA KAMARATOU</cp:lastModifiedBy>
  <cp:revision>88</cp:revision>
  <dcterms:created xsi:type="dcterms:W3CDTF">2018-05-05T10:23:01Z</dcterms:created>
  <dcterms:modified xsi:type="dcterms:W3CDTF">2018-05-08T22:24:03Z</dcterms:modified>
</cp:coreProperties>
</file>